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9" r:id="rId3"/>
    <p:sldId id="311" r:id="rId4"/>
    <p:sldId id="274" r:id="rId5"/>
    <p:sldId id="310" r:id="rId6"/>
    <p:sldId id="277" r:id="rId7"/>
    <p:sldId id="278" r:id="rId8"/>
    <p:sldId id="262" r:id="rId9"/>
    <p:sldId id="309" r:id="rId10"/>
    <p:sldId id="281" r:id="rId11"/>
    <p:sldId id="312" r:id="rId12"/>
    <p:sldId id="316" r:id="rId13"/>
    <p:sldId id="313" r:id="rId14"/>
    <p:sldId id="314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85D8A"/>
    <a:srgbClr val="D0D8E8"/>
    <a:srgbClr val="E9ED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5" autoAdjust="0"/>
    <p:restoredTop sz="94660"/>
  </p:normalViewPr>
  <p:slideViewPr>
    <p:cSldViewPr>
      <p:cViewPr>
        <p:scale>
          <a:sx n="68" d="100"/>
          <a:sy n="68" d="100"/>
        </p:scale>
        <p:origin x="-1858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0C773-3C00-43C2-B101-E5A6556B37F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09B3A75-39B9-4580-A71A-A70DE61EE8E9}">
      <dgm:prSet phldrT="[テキスト]" custT="1"/>
      <dgm:spPr/>
      <dgm:t>
        <a:bodyPr/>
        <a:lstStyle/>
        <a:p>
          <a:r>
            <a:rPr kumimoji="1" lang="ja-JP" altLang="en-US" sz="1600" dirty="0" smtClean="0"/>
            <a:t>需要の増加　　販売台数増加</a:t>
          </a:r>
          <a:endParaRPr kumimoji="1" lang="ja-JP" altLang="en-US" sz="1600" dirty="0"/>
        </a:p>
      </dgm:t>
    </dgm:pt>
    <dgm:pt modelId="{EE5FEFCF-FAA3-4775-9886-4E683CF44103}" type="parTrans" cxnId="{ABF0D7E0-7CCB-4C27-9DAA-57FEC7F39BE5}">
      <dgm:prSet/>
      <dgm:spPr/>
      <dgm:t>
        <a:bodyPr/>
        <a:lstStyle/>
        <a:p>
          <a:endParaRPr kumimoji="1" lang="ja-JP" altLang="en-US"/>
        </a:p>
      </dgm:t>
    </dgm:pt>
    <dgm:pt modelId="{858E0707-721E-4AD3-9A12-BB4B45659E85}" type="sibTrans" cxnId="{ABF0D7E0-7CCB-4C27-9DAA-57FEC7F39BE5}">
      <dgm:prSet/>
      <dgm:spPr/>
      <dgm:t>
        <a:bodyPr/>
        <a:lstStyle/>
        <a:p>
          <a:endParaRPr kumimoji="1" lang="ja-JP" altLang="en-US"/>
        </a:p>
      </dgm:t>
    </dgm:pt>
    <dgm:pt modelId="{2E8CC9A6-DDF0-4C4A-AC90-9307D4E99C41}">
      <dgm:prSet phldrT="[テキスト]"/>
      <dgm:spPr/>
      <dgm:t>
        <a:bodyPr/>
        <a:lstStyle/>
        <a:p>
          <a:r>
            <a:rPr kumimoji="1" lang="ja-JP" altLang="en-US" dirty="0" smtClean="0"/>
            <a:t>納車３ヶ月待</a:t>
          </a:r>
          <a:endParaRPr kumimoji="1" lang="ja-JP" altLang="en-US" dirty="0"/>
        </a:p>
      </dgm:t>
    </dgm:pt>
    <dgm:pt modelId="{3210E1AC-46A6-4755-BC4A-C71BB912D1C7}" type="parTrans" cxnId="{0D38A0E3-4F57-4C76-B17E-AD8A2EF84DE3}">
      <dgm:prSet/>
      <dgm:spPr/>
      <dgm:t>
        <a:bodyPr/>
        <a:lstStyle/>
        <a:p>
          <a:endParaRPr kumimoji="1" lang="ja-JP" altLang="en-US"/>
        </a:p>
      </dgm:t>
    </dgm:pt>
    <dgm:pt modelId="{00178D97-518F-465A-913C-CE79FD87F515}" type="sibTrans" cxnId="{0D38A0E3-4F57-4C76-B17E-AD8A2EF84DE3}">
      <dgm:prSet/>
      <dgm:spPr/>
      <dgm:t>
        <a:bodyPr/>
        <a:lstStyle/>
        <a:p>
          <a:endParaRPr kumimoji="1" lang="ja-JP" altLang="en-US"/>
        </a:p>
      </dgm:t>
    </dgm:pt>
    <dgm:pt modelId="{8586F128-FE7B-4C4A-BEB6-1AFF23575E70}">
      <dgm:prSet phldrT="[テキスト]"/>
      <dgm:spPr/>
      <dgm:t>
        <a:bodyPr/>
        <a:lstStyle/>
        <a:p>
          <a:r>
            <a:rPr kumimoji="1" lang="ja-JP" altLang="en-US" dirty="0" smtClean="0"/>
            <a:t>値引き無し</a:t>
          </a:r>
          <a:endParaRPr kumimoji="1" lang="ja-JP" altLang="en-US" dirty="0"/>
        </a:p>
      </dgm:t>
    </dgm:pt>
    <dgm:pt modelId="{728B49E1-6ACF-4C22-845E-7047B53E6F10}" type="parTrans" cxnId="{C3D6D2B7-9701-4BAA-BB92-222A9686E167}">
      <dgm:prSet/>
      <dgm:spPr/>
      <dgm:t>
        <a:bodyPr/>
        <a:lstStyle/>
        <a:p>
          <a:endParaRPr kumimoji="1" lang="ja-JP" altLang="en-US"/>
        </a:p>
      </dgm:t>
    </dgm:pt>
    <dgm:pt modelId="{11193A69-5F84-4D91-A497-98EB95DC794A}" type="sibTrans" cxnId="{C3D6D2B7-9701-4BAA-BB92-222A9686E167}">
      <dgm:prSet/>
      <dgm:spPr/>
      <dgm:t>
        <a:bodyPr/>
        <a:lstStyle/>
        <a:p>
          <a:endParaRPr kumimoji="1" lang="ja-JP" altLang="en-US"/>
        </a:p>
      </dgm:t>
    </dgm:pt>
    <dgm:pt modelId="{177FBD4C-4A7B-4AF5-B85D-2CB469EE05A8}">
      <dgm:prSet phldrT="[テキスト]" custT="1"/>
      <dgm:spPr/>
      <dgm:t>
        <a:bodyPr/>
        <a:lstStyle/>
        <a:p>
          <a:r>
            <a:rPr kumimoji="1" lang="en-US" altLang="ja-JP" sz="1600" dirty="0" smtClean="0"/>
            <a:t>LCGC</a:t>
          </a:r>
          <a:r>
            <a:rPr kumimoji="1" lang="ja-JP" altLang="en-US" sz="1600" dirty="0" smtClean="0"/>
            <a:t>および今後の市場を見据えた各メーカーの増産体制</a:t>
          </a:r>
          <a:endParaRPr kumimoji="1" lang="ja-JP" altLang="en-US" sz="1600" dirty="0"/>
        </a:p>
      </dgm:t>
    </dgm:pt>
    <dgm:pt modelId="{365F346B-75FA-468A-A2BD-498D481A2D10}" type="parTrans" cxnId="{586FC706-D63C-409B-9898-C54473846C8C}">
      <dgm:prSet/>
      <dgm:spPr/>
      <dgm:t>
        <a:bodyPr/>
        <a:lstStyle/>
        <a:p>
          <a:endParaRPr kumimoji="1" lang="ja-JP" altLang="en-US"/>
        </a:p>
      </dgm:t>
    </dgm:pt>
    <dgm:pt modelId="{AD37B17A-3CFA-4BFD-9BCF-5ED0E86DA957}" type="sibTrans" cxnId="{586FC706-D63C-409B-9898-C54473846C8C}">
      <dgm:prSet/>
      <dgm:spPr/>
      <dgm:t>
        <a:bodyPr/>
        <a:lstStyle/>
        <a:p>
          <a:endParaRPr kumimoji="1" lang="ja-JP" altLang="en-US"/>
        </a:p>
      </dgm:t>
    </dgm:pt>
    <dgm:pt modelId="{C5213165-CF53-45B2-B8CE-B950E308894C}">
      <dgm:prSet phldrT="[テキスト]"/>
      <dgm:spPr/>
      <dgm:t>
        <a:bodyPr/>
        <a:lstStyle/>
        <a:p>
          <a:r>
            <a:rPr kumimoji="1" lang="ja-JP" altLang="en-US" dirty="0" smtClean="0"/>
            <a:t>新工場建設　部品メーカー進出</a:t>
          </a:r>
          <a:endParaRPr kumimoji="1" lang="ja-JP" altLang="en-US" dirty="0"/>
        </a:p>
      </dgm:t>
    </dgm:pt>
    <dgm:pt modelId="{280F0200-5526-417E-9DD6-030B5D916045}" type="parTrans" cxnId="{A3D34D51-84A8-4383-8954-E81622DE47BA}">
      <dgm:prSet/>
      <dgm:spPr/>
      <dgm:t>
        <a:bodyPr/>
        <a:lstStyle/>
        <a:p>
          <a:endParaRPr kumimoji="1" lang="ja-JP" altLang="en-US"/>
        </a:p>
      </dgm:t>
    </dgm:pt>
    <dgm:pt modelId="{BD95719E-060A-43D4-94C2-3B69FA496A6A}" type="sibTrans" cxnId="{A3D34D51-84A8-4383-8954-E81622DE47BA}">
      <dgm:prSet/>
      <dgm:spPr/>
      <dgm:t>
        <a:bodyPr/>
        <a:lstStyle/>
        <a:p>
          <a:endParaRPr kumimoji="1" lang="ja-JP" altLang="en-US"/>
        </a:p>
      </dgm:t>
    </dgm:pt>
    <dgm:pt modelId="{F1ED5BAF-79D8-4B65-B9BA-C28840D24872}">
      <dgm:prSet phldrT="[テキスト]"/>
      <dgm:spPr/>
      <dgm:t>
        <a:bodyPr/>
        <a:lstStyle/>
        <a:p>
          <a:r>
            <a:rPr kumimoji="1" lang="ja-JP" altLang="en-US" dirty="0" smtClean="0"/>
            <a:t>納車待ち解消</a:t>
          </a:r>
          <a:endParaRPr kumimoji="1" lang="ja-JP" altLang="en-US" dirty="0"/>
        </a:p>
      </dgm:t>
    </dgm:pt>
    <dgm:pt modelId="{6F573298-620E-4385-AC9D-5E63DAA7FB6F}" type="parTrans" cxnId="{4CF34B36-4257-41E3-B0D2-46335DDB102D}">
      <dgm:prSet/>
      <dgm:spPr/>
      <dgm:t>
        <a:bodyPr/>
        <a:lstStyle/>
        <a:p>
          <a:endParaRPr kumimoji="1" lang="ja-JP" altLang="en-US"/>
        </a:p>
      </dgm:t>
    </dgm:pt>
    <dgm:pt modelId="{633F95B5-D51A-45B6-8CA1-87559A4E6952}" type="sibTrans" cxnId="{4CF34B36-4257-41E3-B0D2-46335DDB102D}">
      <dgm:prSet/>
      <dgm:spPr/>
      <dgm:t>
        <a:bodyPr/>
        <a:lstStyle/>
        <a:p>
          <a:endParaRPr kumimoji="1" lang="ja-JP" altLang="en-US"/>
        </a:p>
      </dgm:t>
    </dgm:pt>
    <dgm:pt modelId="{05DA4FD5-24E5-4775-AC21-02BE52D1AA62}">
      <dgm:prSet phldrT="[テキスト]" custT="1"/>
      <dgm:spPr/>
      <dgm:t>
        <a:bodyPr/>
        <a:lstStyle/>
        <a:p>
          <a:r>
            <a:rPr kumimoji="1" lang="ja-JP" altLang="en-US" sz="1600" dirty="0" smtClean="0"/>
            <a:t>販売店在庫の増加</a:t>
          </a:r>
          <a:endParaRPr kumimoji="1" lang="ja-JP" altLang="en-US" sz="1600" dirty="0"/>
        </a:p>
      </dgm:t>
    </dgm:pt>
    <dgm:pt modelId="{19D8980C-6178-4F1D-A7BD-4EE91E0F923D}" type="parTrans" cxnId="{1B6D4E53-E5B4-4D90-BA1B-09B13FC19447}">
      <dgm:prSet/>
      <dgm:spPr/>
      <dgm:t>
        <a:bodyPr/>
        <a:lstStyle/>
        <a:p>
          <a:endParaRPr kumimoji="1" lang="ja-JP" altLang="en-US"/>
        </a:p>
      </dgm:t>
    </dgm:pt>
    <dgm:pt modelId="{A9DA6434-F65F-4C5A-BCDC-C8F1B0ED684A}" type="sibTrans" cxnId="{1B6D4E53-E5B4-4D90-BA1B-09B13FC19447}">
      <dgm:prSet/>
      <dgm:spPr/>
      <dgm:t>
        <a:bodyPr/>
        <a:lstStyle/>
        <a:p>
          <a:endParaRPr kumimoji="1" lang="ja-JP" altLang="en-US"/>
        </a:p>
      </dgm:t>
    </dgm:pt>
    <dgm:pt modelId="{63C77CC3-0139-495D-9AAE-0522A30F9BF6}">
      <dgm:prSet phldrT="[テキスト]"/>
      <dgm:spPr/>
      <dgm:t>
        <a:bodyPr/>
        <a:lstStyle/>
        <a:p>
          <a:r>
            <a:rPr kumimoji="1" lang="ja-JP" altLang="en-US" dirty="0" smtClean="0"/>
            <a:t>値引きの増加</a:t>
          </a:r>
          <a:endParaRPr kumimoji="1" lang="ja-JP" altLang="en-US" dirty="0"/>
        </a:p>
      </dgm:t>
    </dgm:pt>
    <dgm:pt modelId="{261F0D89-1AB4-4D7B-B4C7-2172263531BD}" type="parTrans" cxnId="{A84BE734-77D0-4B55-BC73-091B8FB48B4A}">
      <dgm:prSet/>
      <dgm:spPr/>
      <dgm:t>
        <a:bodyPr/>
        <a:lstStyle/>
        <a:p>
          <a:endParaRPr kumimoji="1" lang="ja-JP" altLang="en-US"/>
        </a:p>
      </dgm:t>
    </dgm:pt>
    <dgm:pt modelId="{0AEBF8BA-589F-4FE5-A048-672E9529D27C}" type="sibTrans" cxnId="{A84BE734-77D0-4B55-BC73-091B8FB48B4A}">
      <dgm:prSet/>
      <dgm:spPr/>
      <dgm:t>
        <a:bodyPr/>
        <a:lstStyle/>
        <a:p>
          <a:endParaRPr kumimoji="1" lang="ja-JP" altLang="en-US"/>
        </a:p>
      </dgm:t>
    </dgm:pt>
    <dgm:pt modelId="{4D6F413D-06D4-4CD4-AC08-7228C5ED497E}">
      <dgm:prSet custT="1"/>
      <dgm:spPr/>
      <dgm:t>
        <a:bodyPr/>
        <a:lstStyle/>
        <a:p>
          <a:r>
            <a:rPr kumimoji="1" lang="ja-JP" altLang="en-US" sz="1600" dirty="0" smtClean="0"/>
            <a:t>値引きにより中古車との価格差縮小</a:t>
          </a:r>
          <a:endParaRPr kumimoji="1" lang="ja-JP" altLang="en-US" sz="1600" dirty="0"/>
        </a:p>
      </dgm:t>
    </dgm:pt>
    <dgm:pt modelId="{F22ADD04-94BD-42F0-855E-BEFEBF7403E9}" type="parTrans" cxnId="{78E0261D-B698-4ADE-91F3-69EE40E8C14F}">
      <dgm:prSet/>
      <dgm:spPr/>
      <dgm:t>
        <a:bodyPr/>
        <a:lstStyle/>
        <a:p>
          <a:endParaRPr kumimoji="1" lang="ja-JP" altLang="en-US"/>
        </a:p>
      </dgm:t>
    </dgm:pt>
    <dgm:pt modelId="{B285929D-273B-4DAB-8DBE-6AC1053CB806}" type="sibTrans" cxnId="{78E0261D-B698-4ADE-91F3-69EE40E8C14F}">
      <dgm:prSet/>
      <dgm:spPr/>
      <dgm:t>
        <a:bodyPr/>
        <a:lstStyle/>
        <a:p>
          <a:endParaRPr kumimoji="1" lang="ja-JP" altLang="en-US"/>
        </a:p>
      </dgm:t>
    </dgm:pt>
    <dgm:pt modelId="{00B7288B-3376-4077-A628-DA519C7F021F}">
      <dgm:prSet/>
      <dgm:spPr/>
      <dgm:t>
        <a:bodyPr/>
        <a:lstStyle/>
        <a:p>
          <a:r>
            <a:rPr kumimoji="1" lang="ja-JP" altLang="en-US" dirty="0" smtClean="0"/>
            <a:t>中古車相場の下落</a:t>
          </a:r>
          <a:endParaRPr kumimoji="1" lang="ja-JP" altLang="en-US" dirty="0"/>
        </a:p>
      </dgm:t>
    </dgm:pt>
    <dgm:pt modelId="{06F3ED13-2F4F-42AE-B30E-7BE8C95BD564}" type="parTrans" cxnId="{BB0CFD4C-2BF6-433D-BDC2-E6911DD70237}">
      <dgm:prSet/>
      <dgm:spPr/>
      <dgm:t>
        <a:bodyPr/>
        <a:lstStyle/>
        <a:p>
          <a:endParaRPr kumimoji="1" lang="ja-JP" altLang="en-US"/>
        </a:p>
      </dgm:t>
    </dgm:pt>
    <dgm:pt modelId="{B4208CF3-8688-49EE-BDF7-4F0A02626FE2}" type="sibTrans" cxnId="{BB0CFD4C-2BF6-433D-BDC2-E6911DD70237}">
      <dgm:prSet/>
      <dgm:spPr/>
      <dgm:t>
        <a:bodyPr/>
        <a:lstStyle/>
        <a:p>
          <a:endParaRPr kumimoji="1" lang="ja-JP" altLang="en-US"/>
        </a:p>
      </dgm:t>
    </dgm:pt>
    <dgm:pt modelId="{FAD3E06B-EEEA-4525-BE28-97C42BD8A622}">
      <dgm:prSet/>
      <dgm:spPr/>
      <dgm:t>
        <a:bodyPr/>
        <a:lstStyle/>
        <a:p>
          <a:r>
            <a:rPr kumimoji="1" lang="ja-JP" altLang="en-US" dirty="0" smtClean="0"/>
            <a:t>実質頭金が抑えられ、新車が買いやすくなる</a:t>
          </a:r>
          <a:endParaRPr kumimoji="1" lang="ja-JP" altLang="en-US" dirty="0"/>
        </a:p>
      </dgm:t>
    </dgm:pt>
    <dgm:pt modelId="{B15335D3-72FA-48D6-9AC3-315E8CA2B123}" type="parTrans" cxnId="{84FA96AD-C98E-4331-830E-8F68B42618D1}">
      <dgm:prSet/>
      <dgm:spPr/>
      <dgm:t>
        <a:bodyPr/>
        <a:lstStyle/>
        <a:p>
          <a:endParaRPr kumimoji="1" lang="ja-JP" altLang="en-US"/>
        </a:p>
      </dgm:t>
    </dgm:pt>
    <dgm:pt modelId="{3960E247-F300-429B-80AA-4711022D72F5}" type="sibTrans" cxnId="{84FA96AD-C98E-4331-830E-8F68B42618D1}">
      <dgm:prSet/>
      <dgm:spPr/>
      <dgm:t>
        <a:bodyPr/>
        <a:lstStyle/>
        <a:p>
          <a:endParaRPr kumimoji="1" lang="ja-JP" altLang="en-US"/>
        </a:p>
      </dgm:t>
    </dgm:pt>
    <dgm:pt modelId="{41D03B61-E6E8-46EB-A8D6-056A26A13E02}" type="pres">
      <dgm:prSet presAssocID="{9B90C773-3C00-43C2-B101-E5A6556B3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3B51F9-0287-40AD-B232-C36C0BEF996F}" type="pres">
      <dgm:prSet presAssocID="{00B7288B-3376-4077-A628-DA519C7F021F}" presName="boxAndChildren" presStyleCnt="0"/>
      <dgm:spPr/>
    </dgm:pt>
    <dgm:pt modelId="{8C658420-AECA-4F6E-A816-E193AC70193B}" type="pres">
      <dgm:prSet presAssocID="{00B7288B-3376-4077-A628-DA519C7F021F}" presName="parentTextBox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6B793FDA-BACD-44F8-BFF0-04A55DC35230}" type="pres">
      <dgm:prSet presAssocID="{B285929D-273B-4DAB-8DBE-6AC1053CB806}" presName="sp" presStyleCnt="0"/>
      <dgm:spPr/>
    </dgm:pt>
    <dgm:pt modelId="{F08A169B-5222-448F-AC09-0E1A26A087C5}" type="pres">
      <dgm:prSet presAssocID="{4D6F413D-06D4-4CD4-AC08-7228C5ED497E}" presName="arrowAndChildren" presStyleCnt="0"/>
      <dgm:spPr/>
    </dgm:pt>
    <dgm:pt modelId="{C4AEFEDA-E442-456E-BAE4-EACECC42F04B}" type="pres">
      <dgm:prSet presAssocID="{4D6F413D-06D4-4CD4-AC08-7228C5ED497E}" presName="parentTextArrow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CEEFA797-80CB-4A78-9BEF-7E84375C9F83}" type="pres">
      <dgm:prSet presAssocID="{4D6F413D-06D4-4CD4-AC08-7228C5ED497E}" presName="arrow" presStyleLbl="node1" presStyleIdx="1" presStyleCnt="5"/>
      <dgm:spPr/>
      <dgm:t>
        <a:bodyPr/>
        <a:lstStyle/>
        <a:p>
          <a:endParaRPr kumimoji="1" lang="ja-JP" altLang="en-US"/>
        </a:p>
      </dgm:t>
    </dgm:pt>
    <dgm:pt modelId="{C3CA6D2E-09F0-4D05-96C7-8B8C19372EEB}" type="pres">
      <dgm:prSet presAssocID="{4D6F413D-06D4-4CD4-AC08-7228C5ED497E}" presName="descendantArrow" presStyleCnt="0"/>
      <dgm:spPr/>
    </dgm:pt>
    <dgm:pt modelId="{E9A43A1E-37C4-4372-8944-D231A97BCE0C}" type="pres">
      <dgm:prSet presAssocID="{FAD3E06B-EEEA-4525-BE28-97C42BD8A622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DC151D-1458-4384-BDF0-FCA1A62E37AB}" type="pres">
      <dgm:prSet presAssocID="{A9DA6434-F65F-4C5A-BCDC-C8F1B0ED684A}" presName="sp" presStyleCnt="0"/>
      <dgm:spPr/>
    </dgm:pt>
    <dgm:pt modelId="{17C55D35-11DC-44C0-B90F-27C6C6ECD76B}" type="pres">
      <dgm:prSet presAssocID="{05DA4FD5-24E5-4775-AC21-02BE52D1AA62}" presName="arrowAndChildren" presStyleCnt="0"/>
      <dgm:spPr/>
    </dgm:pt>
    <dgm:pt modelId="{E02F2A17-2385-4521-B261-02C6ED4D5998}" type="pres">
      <dgm:prSet presAssocID="{05DA4FD5-24E5-4775-AC21-02BE52D1AA62}" presName="parentTextArrow" presStyleLbl="node1" presStyleIdx="1" presStyleCnt="5"/>
      <dgm:spPr/>
      <dgm:t>
        <a:bodyPr/>
        <a:lstStyle/>
        <a:p>
          <a:endParaRPr kumimoji="1" lang="ja-JP" altLang="en-US"/>
        </a:p>
      </dgm:t>
    </dgm:pt>
    <dgm:pt modelId="{6C178BAF-AB85-4240-9E3D-B77C9989BF5E}" type="pres">
      <dgm:prSet presAssocID="{05DA4FD5-24E5-4775-AC21-02BE52D1AA62}" presName="arrow" presStyleLbl="node1" presStyleIdx="2" presStyleCnt="5"/>
      <dgm:spPr/>
      <dgm:t>
        <a:bodyPr/>
        <a:lstStyle/>
        <a:p>
          <a:endParaRPr kumimoji="1" lang="ja-JP" altLang="en-US"/>
        </a:p>
      </dgm:t>
    </dgm:pt>
    <dgm:pt modelId="{F7F4C9E3-8A20-4AA5-B070-A7A1FA065480}" type="pres">
      <dgm:prSet presAssocID="{05DA4FD5-24E5-4775-AC21-02BE52D1AA62}" presName="descendantArrow" presStyleCnt="0"/>
      <dgm:spPr/>
    </dgm:pt>
    <dgm:pt modelId="{171FA886-55C9-4084-A4B2-CB57E9463139}" type="pres">
      <dgm:prSet presAssocID="{63C77CC3-0139-495D-9AAE-0522A30F9BF6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E78701-DC88-440C-AF25-A68C675E44FB}" type="pres">
      <dgm:prSet presAssocID="{AD37B17A-3CFA-4BFD-9BCF-5ED0E86DA957}" presName="sp" presStyleCnt="0"/>
      <dgm:spPr/>
    </dgm:pt>
    <dgm:pt modelId="{CCEF266A-3C26-4613-A036-31A5629E8B5D}" type="pres">
      <dgm:prSet presAssocID="{177FBD4C-4A7B-4AF5-B85D-2CB469EE05A8}" presName="arrowAndChildren" presStyleCnt="0"/>
      <dgm:spPr/>
    </dgm:pt>
    <dgm:pt modelId="{1585E49B-1ABA-4906-81E0-0FC7F0E2F484}" type="pres">
      <dgm:prSet presAssocID="{177FBD4C-4A7B-4AF5-B85D-2CB469EE05A8}" presName="parentTextArrow" presStyleLbl="node1" presStyleIdx="2" presStyleCnt="5"/>
      <dgm:spPr/>
      <dgm:t>
        <a:bodyPr/>
        <a:lstStyle/>
        <a:p>
          <a:endParaRPr kumimoji="1" lang="ja-JP" altLang="en-US"/>
        </a:p>
      </dgm:t>
    </dgm:pt>
    <dgm:pt modelId="{479B827A-AB97-4FD0-BD29-8BE123E1E56A}" type="pres">
      <dgm:prSet presAssocID="{177FBD4C-4A7B-4AF5-B85D-2CB469EE05A8}" presName="arrow" presStyleLbl="node1" presStyleIdx="3" presStyleCnt="5"/>
      <dgm:spPr/>
      <dgm:t>
        <a:bodyPr/>
        <a:lstStyle/>
        <a:p>
          <a:endParaRPr kumimoji="1" lang="ja-JP" altLang="en-US"/>
        </a:p>
      </dgm:t>
    </dgm:pt>
    <dgm:pt modelId="{00370438-2150-4521-B2B9-481E6DEB1590}" type="pres">
      <dgm:prSet presAssocID="{177FBD4C-4A7B-4AF5-B85D-2CB469EE05A8}" presName="descendantArrow" presStyleCnt="0"/>
      <dgm:spPr/>
    </dgm:pt>
    <dgm:pt modelId="{77A6447A-EE14-483A-B7AA-B955DD1BE141}" type="pres">
      <dgm:prSet presAssocID="{C5213165-CF53-45B2-B8CE-B950E308894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339830-ADF4-44BD-8D0C-94B084A02BCC}" type="pres">
      <dgm:prSet presAssocID="{F1ED5BAF-79D8-4B65-B9BA-C28840D2487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95D39EC-145F-4DC3-AAF5-248BDC7C6547}" type="pres">
      <dgm:prSet presAssocID="{858E0707-721E-4AD3-9A12-BB4B45659E85}" presName="sp" presStyleCnt="0"/>
      <dgm:spPr/>
    </dgm:pt>
    <dgm:pt modelId="{0E8D656A-D9E7-4A18-AFC0-2A6812D668C5}" type="pres">
      <dgm:prSet presAssocID="{709B3A75-39B9-4580-A71A-A70DE61EE8E9}" presName="arrowAndChildren" presStyleCnt="0"/>
      <dgm:spPr/>
    </dgm:pt>
    <dgm:pt modelId="{7284E5BC-FDCA-449E-8D44-09ED39416A6E}" type="pres">
      <dgm:prSet presAssocID="{709B3A75-39B9-4580-A71A-A70DE61EE8E9}" presName="parentTextArrow" presStyleLbl="node1" presStyleIdx="3" presStyleCnt="5"/>
      <dgm:spPr/>
      <dgm:t>
        <a:bodyPr/>
        <a:lstStyle/>
        <a:p>
          <a:endParaRPr kumimoji="1" lang="ja-JP" altLang="en-US"/>
        </a:p>
      </dgm:t>
    </dgm:pt>
    <dgm:pt modelId="{82FAA013-0BF4-4138-8D51-F232BFE7D039}" type="pres">
      <dgm:prSet presAssocID="{709B3A75-39B9-4580-A71A-A70DE61EE8E9}" presName="arrow" presStyleLbl="node1" presStyleIdx="4" presStyleCnt="5"/>
      <dgm:spPr/>
      <dgm:t>
        <a:bodyPr/>
        <a:lstStyle/>
        <a:p>
          <a:endParaRPr kumimoji="1" lang="ja-JP" altLang="en-US"/>
        </a:p>
      </dgm:t>
    </dgm:pt>
    <dgm:pt modelId="{905E4416-A1DC-4EFE-84D9-2ED82E8329C2}" type="pres">
      <dgm:prSet presAssocID="{709B3A75-39B9-4580-A71A-A70DE61EE8E9}" presName="descendantArrow" presStyleCnt="0"/>
      <dgm:spPr/>
    </dgm:pt>
    <dgm:pt modelId="{6ACB7763-ABEE-4D9C-8731-92F477932618}" type="pres">
      <dgm:prSet presAssocID="{2E8CC9A6-DDF0-4C4A-AC90-9307D4E99C4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2A30B7-B3CD-4CD3-A90E-E053EBDA6400}" type="pres">
      <dgm:prSet presAssocID="{8586F128-FE7B-4C4A-BEB6-1AFF23575E7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4BE734-77D0-4B55-BC73-091B8FB48B4A}" srcId="{05DA4FD5-24E5-4775-AC21-02BE52D1AA62}" destId="{63C77CC3-0139-495D-9AAE-0522A30F9BF6}" srcOrd="0" destOrd="0" parTransId="{261F0D89-1AB4-4D7B-B4C7-2172263531BD}" sibTransId="{0AEBF8BA-589F-4FE5-A048-672E9529D27C}"/>
    <dgm:cxn modelId="{DB45EA6C-8B85-4901-AC6D-E9B0EE4BBAFB}" type="presOf" srcId="{FAD3E06B-EEEA-4525-BE28-97C42BD8A622}" destId="{E9A43A1E-37C4-4372-8944-D231A97BCE0C}" srcOrd="0" destOrd="0" presId="urn:microsoft.com/office/officeart/2005/8/layout/process4"/>
    <dgm:cxn modelId="{1B6D4E53-E5B4-4D90-BA1B-09B13FC19447}" srcId="{9B90C773-3C00-43C2-B101-E5A6556B37F5}" destId="{05DA4FD5-24E5-4775-AC21-02BE52D1AA62}" srcOrd="2" destOrd="0" parTransId="{19D8980C-6178-4F1D-A7BD-4EE91E0F923D}" sibTransId="{A9DA6434-F65F-4C5A-BCDC-C8F1B0ED684A}"/>
    <dgm:cxn modelId="{0D38A0E3-4F57-4C76-B17E-AD8A2EF84DE3}" srcId="{709B3A75-39B9-4580-A71A-A70DE61EE8E9}" destId="{2E8CC9A6-DDF0-4C4A-AC90-9307D4E99C41}" srcOrd="0" destOrd="0" parTransId="{3210E1AC-46A6-4755-BC4A-C71BB912D1C7}" sibTransId="{00178D97-518F-465A-913C-CE79FD87F515}"/>
    <dgm:cxn modelId="{C3D6D2B7-9701-4BAA-BB92-222A9686E167}" srcId="{709B3A75-39B9-4580-A71A-A70DE61EE8E9}" destId="{8586F128-FE7B-4C4A-BEB6-1AFF23575E70}" srcOrd="1" destOrd="0" parTransId="{728B49E1-6ACF-4C22-845E-7047B53E6F10}" sibTransId="{11193A69-5F84-4D91-A497-98EB95DC794A}"/>
    <dgm:cxn modelId="{586FC706-D63C-409B-9898-C54473846C8C}" srcId="{9B90C773-3C00-43C2-B101-E5A6556B37F5}" destId="{177FBD4C-4A7B-4AF5-B85D-2CB469EE05A8}" srcOrd="1" destOrd="0" parTransId="{365F346B-75FA-468A-A2BD-498D481A2D10}" sibTransId="{AD37B17A-3CFA-4BFD-9BCF-5ED0E86DA957}"/>
    <dgm:cxn modelId="{ABF0D7E0-7CCB-4C27-9DAA-57FEC7F39BE5}" srcId="{9B90C773-3C00-43C2-B101-E5A6556B37F5}" destId="{709B3A75-39B9-4580-A71A-A70DE61EE8E9}" srcOrd="0" destOrd="0" parTransId="{EE5FEFCF-FAA3-4775-9886-4E683CF44103}" sibTransId="{858E0707-721E-4AD3-9A12-BB4B45659E85}"/>
    <dgm:cxn modelId="{644F113F-601E-4938-8494-85BE8368768F}" type="presOf" srcId="{63C77CC3-0139-495D-9AAE-0522A30F9BF6}" destId="{171FA886-55C9-4084-A4B2-CB57E9463139}" srcOrd="0" destOrd="0" presId="urn:microsoft.com/office/officeart/2005/8/layout/process4"/>
    <dgm:cxn modelId="{C9E4F9BA-2BA7-453D-83E6-5AF63980CE38}" type="presOf" srcId="{2E8CC9A6-DDF0-4C4A-AC90-9307D4E99C41}" destId="{6ACB7763-ABEE-4D9C-8731-92F477932618}" srcOrd="0" destOrd="0" presId="urn:microsoft.com/office/officeart/2005/8/layout/process4"/>
    <dgm:cxn modelId="{971D7735-D126-4D30-93D2-BC9A1AA15A99}" type="presOf" srcId="{8586F128-FE7B-4C4A-BEB6-1AFF23575E70}" destId="{662A30B7-B3CD-4CD3-A90E-E053EBDA6400}" srcOrd="0" destOrd="0" presId="urn:microsoft.com/office/officeart/2005/8/layout/process4"/>
    <dgm:cxn modelId="{845B5515-EFC4-4B76-B403-5C2BA5918D1D}" type="presOf" srcId="{177FBD4C-4A7B-4AF5-B85D-2CB469EE05A8}" destId="{479B827A-AB97-4FD0-BD29-8BE123E1E56A}" srcOrd="1" destOrd="0" presId="urn:microsoft.com/office/officeart/2005/8/layout/process4"/>
    <dgm:cxn modelId="{0FF9F441-3FE6-4E90-BC09-FC824BCDDBF2}" type="presOf" srcId="{05DA4FD5-24E5-4775-AC21-02BE52D1AA62}" destId="{E02F2A17-2385-4521-B261-02C6ED4D5998}" srcOrd="0" destOrd="0" presId="urn:microsoft.com/office/officeart/2005/8/layout/process4"/>
    <dgm:cxn modelId="{4CF34B36-4257-41E3-B0D2-46335DDB102D}" srcId="{177FBD4C-4A7B-4AF5-B85D-2CB469EE05A8}" destId="{F1ED5BAF-79D8-4B65-B9BA-C28840D24872}" srcOrd="1" destOrd="0" parTransId="{6F573298-620E-4385-AC9D-5E63DAA7FB6F}" sibTransId="{633F95B5-D51A-45B6-8CA1-87559A4E6952}"/>
    <dgm:cxn modelId="{BB0CFD4C-2BF6-433D-BDC2-E6911DD70237}" srcId="{9B90C773-3C00-43C2-B101-E5A6556B37F5}" destId="{00B7288B-3376-4077-A628-DA519C7F021F}" srcOrd="4" destOrd="0" parTransId="{06F3ED13-2F4F-42AE-B30E-7BE8C95BD564}" sibTransId="{B4208CF3-8688-49EE-BDF7-4F0A02626FE2}"/>
    <dgm:cxn modelId="{67712D64-D765-4E53-8A71-7F44916EB27A}" type="presOf" srcId="{05DA4FD5-24E5-4775-AC21-02BE52D1AA62}" destId="{6C178BAF-AB85-4240-9E3D-B77C9989BF5E}" srcOrd="1" destOrd="0" presId="urn:microsoft.com/office/officeart/2005/8/layout/process4"/>
    <dgm:cxn modelId="{010A4337-8009-4A82-B508-49432990AF85}" type="presOf" srcId="{00B7288B-3376-4077-A628-DA519C7F021F}" destId="{8C658420-AECA-4F6E-A816-E193AC70193B}" srcOrd="0" destOrd="0" presId="urn:microsoft.com/office/officeart/2005/8/layout/process4"/>
    <dgm:cxn modelId="{B619E556-8E05-4458-8DA8-ACA33A7DFE9E}" type="presOf" srcId="{9B90C773-3C00-43C2-B101-E5A6556B37F5}" destId="{41D03B61-E6E8-46EB-A8D6-056A26A13E02}" srcOrd="0" destOrd="0" presId="urn:microsoft.com/office/officeart/2005/8/layout/process4"/>
    <dgm:cxn modelId="{84FA96AD-C98E-4331-830E-8F68B42618D1}" srcId="{4D6F413D-06D4-4CD4-AC08-7228C5ED497E}" destId="{FAD3E06B-EEEA-4525-BE28-97C42BD8A622}" srcOrd="0" destOrd="0" parTransId="{B15335D3-72FA-48D6-9AC3-315E8CA2B123}" sibTransId="{3960E247-F300-429B-80AA-4711022D72F5}"/>
    <dgm:cxn modelId="{37181EB6-8A44-4532-BA3B-E7BDF7970F97}" type="presOf" srcId="{F1ED5BAF-79D8-4B65-B9BA-C28840D24872}" destId="{16339830-ADF4-44BD-8D0C-94B084A02BCC}" srcOrd="0" destOrd="0" presId="urn:microsoft.com/office/officeart/2005/8/layout/process4"/>
    <dgm:cxn modelId="{529E78F0-2272-4698-BF32-ECDED091D161}" type="presOf" srcId="{709B3A75-39B9-4580-A71A-A70DE61EE8E9}" destId="{82FAA013-0BF4-4138-8D51-F232BFE7D039}" srcOrd="1" destOrd="0" presId="urn:microsoft.com/office/officeart/2005/8/layout/process4"/>
    <dgm:cxn modelId="{A3D34D51-84A8-4383-8954-E81622DE47BA}" srcId="{177FBD4C-4A7B-4AF5-B85D-2CB469EE05A8}" destId="{C5213165-CF53-45B2-B8CE-B950E308894C}" srcOrd="0" destOrd="0" parTransId="{280F0200-5526-417E-9DD6-030B5D916045}" sibTransId="{BD95719E-060A-43D4-94C2-3B69FA496A6A}"/>
    <dgm:cxn modelId="{F817B885-66AE-4F36-8F19-3C968CBD1A0C}" type="presOf" srcId="{4D6F413D-06D4-4CD4-AC08-7228C5ED497E}" destId="{CEEFA797-80CB-4A78-9BEF-7E84375C9F83}" srcOrd="1" destOrd="0" presId="urn:microsoft.com/office/officeart/2005/8/layout/process4"/>
    <dgm:cxn modelId="{77999354-B3AD-40DD-ADB4-75A814F47D28}" type="presOf" srcId="{4D6F413D-06D4-4CD4-AC08-7228C5ED497E}" destId="{C4AEFEDA-E442-456E-BAE4-EACECC42F04B}" srcOrd="0" destOrd="0" presId="urn:microsoft.com/office/officeart/2005/8/layout/process4"/>
    <dgm:cxn modelId="{0AE51BBF-B6DB-40F4-8638-015C8332CCF9}" type="presOf" srcId="{177FBD4C-4A7B-4AF5-B85D-2CB469EE05A8}" destId="{1585E49B-1ABA-4906-81E0-0FC7F0E2F484}" srcOrd="0" destOrd="0" presId="urn:microsoft.com/office/officeart/2005/8/layout/process4"/>
    <dgm:cxn modelId="{3230DE6F-6EAD-4A6D-ACFB-AEF246C69FFE}" type="presOf" srcId="{C5213165-CF53-45B2-B8CE-B950E308894C}" destId="{77A6447A-EE14-483A-B7AA-B955DD1BE141}" srcOrd="0" destOrd="0" presId="urn:microsoft.com/office/officeart/2005/8/layout/process4"/>
    <dgm:cxn modelId="{78E0261D-B698-4ADE-91F3-69EE40E8C14F}" srcId="{9B90C773-3C00-43C2-B101-E5A6556B37F5}" destId="{4D6F413D-06D4-4CD4-AC08-7228C5ED497E}" srcOrd="3" destOrd="0" parTransId="{F22ADD04-94BD-42F0-855E-BEFEBF7403E9}" sibTransId="{B285929D-273B-4DAB-8DBE-6AC1053CB806}"/>
    <dgm:cxn modelId="{407E121D-BF11-4B4C-A7DD-3DE476849158}" type="presOf" srcId="{709B3A75-39B9-4580-A71A-A70DE61EE8E9}" destId="{7284E5BC-FDCA-449E-8D44-09ED39416A6E}" srcOrd="0" destOrd="0" presId="urn:microsoft.com/office/officeart/2005/8/layout/process4"/>
    <dgm:cxn modelId="{19A4F73B-0FBB-4CC8-A351-88B4B9CC20F9}" type="presParOf" srcId="{41D03B61-E6E8-46EB-A8D6-056A26A13E02}" destId="{A73B51F9-0287-40AD-B232-C36C0BEF996F}" srcOrd="0" destOrd="0" presId="urn:microsoft.com/office/officeart/2005/8/layout/process4"/>
    <dgm:cxn modelId="{21EB19BB-CC7D-41DF-BBBF-1C11A70EC598}" type="presParOf" srcId="{A73B51F9-0287-40AD-B232-C36C0BEF996F}" destId="{8C658420-AECA-4F6E-A816-E193AC70193B}" srcOrd="0" destOrd="0" presId="urn:microsoft.com/office/officeart/2005/8/layout/process4"/>
    <dgm:cxn modelId="{C566B0FE-C4E3-499B-80D2-F387EB2A8E54}" type="presParOf" srcId="{41D03B61-E6E8-46EB-A8D6-056A26A13E02}" destId="{6B793FDA-BACD-44F8-BFF0-04A55DC35230}" srcOrd="1" destOrd="0" presId="urn:microsoft.com/office/officeart/2005/8/layout/process4"/>
    <dgm:cxn modelId="{A07D6EFB-87A9-4133-94C4-5DAD06017EFC}" type="presParOf" srcId="{41D03B61-E6E8-46EB-A8D6-056A26A13E02}" destId="{F08A169B-5222-448F-AC09-0E1A26A087C5}" srcOrd="2" destOrd="0" presId="urn:microsoft.com/office/officeart/2005/8/layout/process4"/>
    <dgm:cxn modelId="{206CBBCA-A869-43C5-BC3E-99B40573C052}" type="presParOf" srcId="{F08A169B-5222-448F-AC09-0E1A26A087C5}" destId="{C4AEFEDA-E442-456E-BAE4-EACECC42F04B}" srcOrd="0" destOrd="0" presId="urn:microsoft.com/office/officeart/2005/8/layout/process4"/>
    <dgm:cxn modelId="{A6B49A20-E628-4831-BC8D-2646E5892036}" type="presParOf" srcId="{F08A169B-5222-448F-AC09-0E1A26A087C5}" destId="{CEEFA797-80CB-4A78-9BEF-7E84375C9F83}" srcOrd="1" destOrd="0" presId="urn:microsoft.com/office/officeart/2005/8/layout/process4"/>
    <dgm:cxn modelId="{2315D712-8D22-46E8-8A0F-97FD44E9ACE7}" type="presParOf" srcId="{F08A169B-5222-448F-AC09-0E1A26A087C5}" destId="{C3CA6D2E-09F0-4D05-96C7-8B8C19372EEB}" srcOrd="2" destOrd="0" presId="urn:microsoft.com/office/officeart/2005/8/layout/process4"/>
    <dgm:cxn modelId="{5D89ADB6-9775-4576-870D-FDAA5C380913}" type="presParOf" srcId="{C3CA6D2E-09F0-4D05-96C7-8B8C19372EEB}" destId="{E9A43A1E-37C4-4372-8944-D231A97BCE0C}" srcOrd="0" destOrd="0" presId="urn:microsoft.com/office/officeart/2005/8/layout/process4"/>
    <dgm:cxn modelId="{DECC7864-81FB-45DA-8110-33CA977F2F9F}" type="presParOf" srcId="{41D03B61-E6E8-46EB-A8D6-056A26A13E02}" destId="{2BDC151D-1458-4384-BDF0-FCA1A62E37AB}" srcOrd="3" destOrd="0" presId="urn:microsoft.com/office/officeart/2005/8/layout/process4"/>
    <dgm:cxn modelId="{F00C56F1-7204-41DA-A62B-A4A4E066E6A0}" type="presParOf" srcId="{41D03B61-E6E8-46EB-A8D6-056A26A13E02}" destId="{17C55D35-11DC-44C0-B90F-27C6C6ECD76B}" srcOrd="4" destOrd="0" presId="urn:microsoft.com/office/officeart/2005/8/layout/process4"/>
    <dgm:cxn modelId="{37E08996-6411-4BE6-94F6-40DE467DF888}" type="presParOf" srcId="{17C55D35-11DC-44C0-B90F-27C6C6ECD76B}" destId="{E02F2A17-2385-4521-B261-02C6ED4D5998}" srcOrd="0" destOrd="0" presId="urn:microsoft.com/office/officeart/2005/8/layout/process4"/>
    <dgm:cxn modelId="{7649F433-66B6-4F18-A0E2-B4EF39613484}" type="presParOf" srcId="{17C55D35-11DC-44C0-B90F-27C6C6ECD76B}" destId="{6C178BAF-AB85-4240-9E3D-B77C9989BF5E}" srcOrd="1" destOrd="0" presId="urn:microsoft.com/office/officeart/2005/8/layout/process4"/>
    <dgm:cxn modelId="{7AFA7588-31BD-4C89-85CB-599E4D81F538}" type="presParOf" srcId="{17C55D35-11DC-44C0-B90F-27C6C6ECD76B}" destId="{F7F4C9E3-8A20-4AA5-B070-A7A1FA065480}" srcOrd="2" destOrd="0" presId="urn:microsoft.com/office/officeart/2005/8/layout/process4"/>
    <dgm:cxn modelId="{792A8BE6-9C9C-4F3D-9D6B-8CA9A7C21623}" type="presParOf" srcId="{F7F4C9E3-8A20-4AA5-B070-A7A1FA065480}" destId="{171FA886-55C9-4084-A4B2-CB57E9463139}" srcOrd="0" destOrd="0" presId="urn:microsoft.com/office/officeart/2005/8/layout/process4"/>
    <dgm:cxn modelId="{16BCD704-CF4D-4349-9D88-0D9663E4664A}" type="presParOf" srcId="{41D03B61-E6E8-46EB-A8D6-056A26A13E02}" destId="{ADE78701-DC88-440C-AF25-A68C675E44FB}" srcOrd="5" destOrd="0" presId="urn:microsoft.com/office/officeart/2005/8/layout/process4"/>
    <dgm:cxn modelId="{4B3544D5-8977-4FD3-9242-BD2836891F3A}" type="presParOf" srcId="{41D03B61-E6E8-46EB-A8D6-056A26A13E02}" destId="{CCEF266A-3C26-4613-A036-31A5629E8B5D}" srcOrd="6" destOrd="0" presId="urn:microsoft.com/office/officeart/2005/8/layout/process4"/>
    <dgm:cxn modelId="{6DF8B346-55BD-4489-9929-91A7B9677500}" type="presParOf" srcId="{CCEF266A-3C26-4613-A036-31A5629E8B5D}" destId="{1585E49B-1ABA-4906-81E0-0FC7F0E2F484}" srcOrd="0" destOrd="0" presId="urn:microsoft.com/office/officeart/2005/8/layout/process4"/>
    <dgm:cxn modelId="{24FB4D8F-DED4-4EF0-B0DF-B4ADEBD115D1}" type="presParOf" srcId="{CCEF266A-3C26-4613-A036-31A5629E8B5D}" destId="{479B827A-AB97-4FD0-BD29-8BE123E1E56A}" srcOrd="1" destOrd="0" presId="urn:microsoft.com/office/officeart/2005/8/layout/process4"/>
    <dgm:cxn modelId="{8D4B4486-3583-4D28-9DD8-644F0A72EF17}" type="presParOf" srcId="{CCEF266A-3C26-4613-A036-31A5629E8B5D}" destId="{00370438-2150-4521-B2B9-481E6DEB1590}" srcOrd="2" destOrd="0" presId="urn:microsoft.com/office/officeart/2005/8/layout/process4"/>
    <dgm:cxn modelId="{D34F8F41-1152-4127-9BC6-46BD77D9EBE7}" type="presParOf" srcId="{00370438-2150-4521-B2B9-481E6DEB1590}" destId="{77A6447A-EE14-483A-B7AA-B955DD1BE141}" srcOrd="0" destOrd="0" presId="urn:microsoft.com/office/officeart/2005/8/layout/process4"/>
    <dgm:cxn modelId="{61641846-EE9B-4DB0-9DDC-117F2DC3744F}" type="presParOf" srcId="{00370438-2150-4521-B2B9-481E6DEB1590}" destId="{16339830-ADF4-44BD-8D0C-94B084A02BCC}" srcOrd="1" destOrd="0" presId="urn:microsoft.com/office/officeart/2005/8/layout/process4"/>
    <dgm:cxn modelId="{7DA2A23E-C4B9-4586-9210-AB30E4D8D6FC}" type="presParOf" srcId="{41D03B61-E6E8-46EB-A8D6-056A26A13E02}" destId="{A95D39EC-145F-4DC3-AAF5-248BDC7C6547}" srcOrd="7" destOrd="0" presId="urn:microsoft.com/office/officeart/2005/8/layout/process4"/>
    <dgm:cxn modelId="{EC416383-0E85-4FB7-B63B-0F645DDC9403}" type="presParOf" srcId="{41D03B61-E6E8-46EB-A8D6-056A26A13E02}" destId="{0E8D656A-D9E7-4A18-AFC0-2A6812D668C5}" srcOrd="8" destOrd="0" presId="urn:microsoft.com/office/officeart/2005/8/layout/process4"/>
    <dgm:cxn modelId="{D7DB6DC6-E24B-4AE3-9816-C4ABC2AD8C22}" type="presParOf" srcId="{0E8D656A-D9E7-4A18-AFC0-2A6812D668C5}" destId="{7284E5BC-FDCA-449E-8D44-09ED39416A6E}" srcOrd="0" destOrd="0" presId="urn:microsoft.com/office/officeart/2005/8/layout/process4"/>
    <dgm:cxn modelId="{19439922-F63E-492B-B18E-D4A80A34AE5F}" type="presParOf" srcId="{0E8D656A-D9E7-4A18-AFC0-2A6812D668C5}" destId="{82FAA013-0BF4-4138-8D51-F232BFE7D039}" srcOrd="1" destOrd="0" presId="urn:microsoft.com/office/officeart/2005/8/layout/process4"/>
    <dgm:cxn modelId="{08AC43ED-CF74-4810-B6B1-10180C45C611}" type="presParOf" srcId="{0E8D656A-D9E7-4A18-AFC0-2A6812D668C5}" destId="{905E4416-A1DC-4EFE-84D9-2ED82E8329C2}" srcOrd="2" destOrd="0" presId="urn:microsoft.com/office/officeart/2005/8/layout/process4"/>
    <dgm:cxn modelId="{73BE6306-3DB7-4B6D-B98E-BAADD41703E0}" type="presParOf" srcId="{905E4416-A1DC-4EFE-84D9-2ED82E8329C2}" destId="{6ACB7763-ABEE-4D9C-8731-92F477932618}" srcOrd="0" destOrd="0" presId="urn:microsoft.com/office/officeart/2005/8/layout/process4"/>
    <dgm:cxn modelId="{08EF107F-8672-45B3-B550-A778594ED127}" type="presParOf" srcId="{905E4416-A1DC-4EFE-84D9-2ED82E8329C2}" destId="{662A30B7-B3CD-4CD3-A90E-E053EBDA640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12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41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4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7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3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77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9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5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22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D179-5AF7-4810-B835-DE0075541D49}" type="datetimeFigureOut">
              <a:rPr kumimoji="1" lang="ja-JP" altLang="en-US" smtClean="0"/>
              <a:t>2014/7/11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CEAE-01DA-4810-9BA2-161E3D9EA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8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mailto:shioyama@jba.co.i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6162675"/>
            <a:ext cx="9144000" cy="695325"/>
            <a:chOff x="0" y="6162675"/>
            <a:chExt cx="9144000" cy="6953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6162675"/>
              <a:ext cx="6660232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グループ化 9"/>
            <p:cNvGrpSpPr/>
            <p:nvPr/>
          </p:nvGrpSpPr>
          <p:grpSpPr>
            <a:xfrm>
              <a:off x="0" y="6229350"/>
              <a:ext cx="6516216" cy="628650"/>
              <a:chOff x="0" y="6229350"/>
              <a:chExt cx="6516216" cy="62865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229350"/>
                <a:ext cx="11430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1331640" y="6280919"/>
                <a:ext cx="51845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PT.JBA INDONESIA</a:t>
                </a:r>
              </a:p>
              <a:p>
                <a:r>
                  <a:rPr lang="en-US" altLang="ja-JP" sz="1000" dirty="0" smtClean="0">
                    <a:latin typeface="HGP-AGothic2-Latin1K" pitchFamily="50" charset="-128"/>
                    <a:ea typeface="HGP-AGothic2-Latin1K" pitchFamily="50" charset="-128"/>
                  </a:rPr>
                  <a:t>Jl. Topaz BT.77,JAKARTA    TEL: 021-5890 1925   FAX: 021-5890 1932 </a:t>
                </a:r>
              </a:p>
              <a:p>
                <a:r>
                  <a:rPr kumimoji="1" lang="en-US" altLang="ja-JP" sz="1000" i="1" dirty="0" smtClean="0">
                    <a:latin typeface="HGP-AGothic2-Latin1K" pitchFamily="50" charset="-128"/>
                    <a:ea typeface="HGP-AGothic2-Latin1K" pitchFamily="50" charset="-128"/>
                  </a:rPr>
                  <a:t>http://www.jba.co.id</a:t>
                </a:r>
                <a:endParaRPr kumimoji="1" lang="ja-JP" altLang="en-US" sz="1000" i="1" dirty="0">
                  <a:latin typeface="HGP-AGothic2-Latin1K" pitchFamily="50" charset="-128"/>
                  <a:ea typeface="HGP-AGothic2-Latin1K" pitchFamily="50" charset="-128"/>
                </a:endParaRPr>
              </a:p>
            </p:txBody>
          </p:sp>
        </p:grpSp>
      </p:grpSp>
      <p:grpSp>
        <p:nvGrpSpPr>
          <p:cNvPr id="9" name="グループ化 13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0" name="正方形/長方形 9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0" y="0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LELANG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JBA 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INDONESIA     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SEMAKIN 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BUKAN LELANG BIASA     TERBUKA 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UNTUK  UMUM</a:t>
              </a:r>
              <a:r>
                <a:rPr kumimoji="1" lang="en-US" altLang="ja-JP" sz="1600" dirty="0" smtClean="0">
                  <a:solidFill>
                    <a:schemeClr val="bg1">
                      <a:lumMod val="95000"/>
                    </a:schemeClr>
                  </a:solidFill>
                </a:rPr>
                <a:t>       </a:t>
              </a:r>
              <a:endParaRPr kumimoji="1" lang="ja-JP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2120" y="3397251"/>
            <a:ext cx="28459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>2014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年</a:t>
            </a:r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>7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月</a:t>
            </a:r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>19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日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　</a:t>
            </a:r>
            <a:endParaRPr lang="en-US" altLang="ja-JP" sz="16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ct val="80000"/>
              </a:lnSpc>
            </a:pPr>
            <a:endParaRPr lang="ja-JP" altLang="en-US" sz="1600" dirty="0">
              <a:latin typeface="HGPｺﾞｼｯｸE" pitchFamily="50" charset="-128"/>
              <a:ea typeface="HGPｺﾞｼｯｸE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600" dirty="0">
                <a:latin typeface="HGPｺﾞｼｯｸE" pitchFamily="50" charset="-128"/>
                <a:ea typeface="HGPｺﾞｼｯｸE" pitchFamily="50" charset="-128"/>
              </a:rPr>
              <a:t>PT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．</a:t>
            </a:r>
            <a:r>
              <a:rPr lang="en-US" altLang="ja-JP" sz="1600" dirty="0">
                <a:latin typeface="+mj-ea"/>
                <a:ea typeface="+mj-ea"/>
              </a:rPr>
              <a:t>JBAindonesia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　塩山</a:t>
            </a: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和宏</a:t>
            </a:r>
            <a:endParaRPr lang="ja-JP" altLang="en-US" sz="1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827088" y="3284538"/>
            <a:ext cx="756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3072" y="2514600"/>
            <a:ext cx="80653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ja-JP" altLang="en-US" sz="2800" dirty="0">
                <a:latin typeface="+mj-ea"/>
                <a:ea typeface="+mj-ea"/>
              </a:rPr>
              <a:t>ＬＣＧＣ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の登場で中古車マーケットは変わったのか？</a:t>
            </a: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69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5144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ＬＣＧＣの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登場で中古車マーケットは変わりつつある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/>
              <a:t>中古車相場（卸売）が下がって</a:t>
            </a:r>
            <a:r>
              <a:rPr lang="ja-JP" altLang="en-US" sz="2000" dirty="0"/>
              <a:t>いる事は間違い</a:t>
            </a:r>
            <a:r>
              <a:rPr lang="ja-JP" altLang="en-US" sz="2000" dirty="0" smtClean="0"/>
              <a:t>無い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しかし、</a:t>
            </a:r>
            <a:r>
              <a:rPr lang="ja-JP" altLang="en-US" sz="2000" dirty="0"/>
              <a:t>ＬＣＧＣ</a:t>
            </a:r>
            <a:r>
              <a:rPr lang="ja-JP" altLang="en-US" sz="2000" dirty="0" smtClean="0"/>
              <a:t>だけが要因とは言えない</a:t>
            </a:r>
            <a:endParaRPr lang="en-US" altLang="ja-JP" sz="2000" dirty="0" smtClean="0"/>
          </a:p>
          <a:p>
            <a:r>
              <a:rPr lang="ja-JP" altLang="en-US" sz="2000" dirty="0" smtClean="0"/>
              <a:t>中古車相場は新車実売価格の影響も受ける</a:t>
            </a:r>
            <a:endParaRPr lang="en-US" altLang="ja-JP" sz="2000" dirty="0" smtClean="0"/>
          </a:p>
          <a:p>
            <a:r>
              <a:rPr lang="ja-JP" altLang="en-US" sz="2000" dirty="0" smtClean="0"/>
              <a:t>これまでの相場が高すぎた、と考えるのが自然（極端な供給過少）</a:t>
            </a:r>
            <a:endParaRPr lang="en-US" altLang="ja-JP" sz="2000" dirty="0" smtClean="0"/>
          </a:p>
          <a:p>
            <a:r>
              <a:rPr lang="ja-JP" altLang="en-US" sz="2000" dirty="0" smtClean="0"/>
              <a:t>現在は適正相場</a:t>
            </a:r>
            <a:r>
              <a:rPr kumimoji="1" lang="ja-JP" altLang="en-US" sz="2000" dirty="0" smtClean="0"/>
              <a:t>（適度な需給バランス）に向かっている過程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ＬＣＧＣだけでなく、次世代新型車の投入によって、更に適正相場に向かうであろう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ＬＣＧＣ</a:t>
            </a:r>
            <a:r>
              <a:rPr lang="ja-JP" altLang="en-US" sz="2000" dirty="0"/>
              <a:t>の登場は、適正相場への「引き金</a:t>
            </a:r>
            <a:r>
              <a:rPr lang="ja-JP" altLang="en-US" sz="2000" dirty="0" smtClean="0"/>
              <a:t>」</a:t>
            </a:r>
            <a:endParaRPr lang="en-US" altLang="ja-JP" sz="2000" dirty="0" smtClean="0"/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5" name="AutoShape 571"/>
          <p:cNvSpPr>
            <a:spLocks noChangeArrowheads="1"/>
          </p:cNvSpPr>
          <p:nvPr/>
        </p:nvSpPr>
        <p:spPr bwMode="auto">
          <a:xfrm>
            <a:off x="2272" y="476672"/>
            <a:ext cx="2697520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結論（弊社の見解）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814192" y="5517232"/>
            <a:ext cx="7536303" cy="827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/>
              <a:t>今後のインドネシア</a:t>
            </a:r>
            <a:r>
              <a:rPr lang="ja-JP" altLang="en-US" sz="1600" dirty="0"/>
              <a:t>中古車マーケット</a:t>
            </a:r>
            <a:r>
              <a:rPr lang="ja-JP" altLang="en-US" sz="1600" dirty="0" smtClean="0"/>
              <a:t>は、マイカーマーケット次第で大きく</a:t>
            </a:r>
            <a:r>
              <a:rPr lang="ja-JP" altLang="en-US" sz="1600" dirty="0"/>
              <a:t>変貌する</a:t>
            </a:r>
            <a:r>
              <a:rPr lang="ja-JP" altLang="en-US" sz="1600" dirty="0" smtClean="0"/>
              <a:t>可能性がある。果たしてＬＣＧＣは、マイカーブームの火付け役となることができるのか？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1406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37361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>
                <a:solidFill>
                  <a:srgbClr val="0000FF"/>
                </a:solidFill>
              </a:rPr>
              <a:t>トラック不調</a:t>
            </a:r>
            <a:endParaRPr kumimoji="1" lang="en-US" altLang="ja-JP" sz="2000" dirty="0" smtClean="0">
              <a:solidFill>
                <a:srgbClr val="0000FF"/>
              </a:solidFill>
            </a:endParaRPr>
          </a:p>
          <a:p>
            <a:r>
              <a:rPr kumimoji="1" lang="ja-JP" altLang="en-US" sz="2000" dirty="0" smtClean="0"/>
              <a:t>資源価格下落？</a:t>
            </a:r>
            <a:endParaRPr kumimoji="1" lang="en-US" altLang="ja-JP" sz="2000" dirty="0" smtClean="0"/>
          </a:p>
          <a:p>
            <a:r>
              <a:rPr lang="ja-JP" altLang="en-US" sz="2000" dirty="0"/>
              <a:t>渋滞</a:t>
            </a:r>
            <a:r>
              <a:rPr lang="ja-JP" altLang="en-US" sz="2000" dirty="0" smtClean="0"/>
              <a:t>悪化　</a:t>
            </a:r>
            <a:endParaRPr lang="en-US" altLang="ja-JP" sz="2000" dirty="0" smtClean="0"/>
          </a:p>
          <a:p>
            <a:r>
              <a:rPr lang="ja-JP" altLang="en-US" sz="2000" dirty="0" smtClean="0"/>
              <a:t>輸送業の業績悪化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00FF"/>
                </a:solidFill>
              </a:rPr>
              <a:t>商品中古車発生機会の増加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r>
              <a:rPr kumimoji="1" lang="ja-JP" altLang="en-US" sz="2000" dirty="0" smtClean="0"/>
              <a:t>法人代替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リースアップ</a:t>
            </a:r>
            <a:endParaRPr kumimoji="1" lang="ja-JP" altLang="en-US" sz="2000" dirty="0"/>
          </a:p>
        </p:txBody>
      </p:sp>
      <p:sp>
        <p:nvSpPr>
          <p:cNvPr id="4" name="AutoShape 571"/>
          <p:cNvSpPr>
            <a:spLocks noChangeArrowheads="1"/>
          </p:cNvSpPr>
          <p:nvPr/>
        </p:nvSpPr>
        <p:spPr bwMode="auto">
          <a:xfrm>
            <a:off x="0" y="488727"/>
            <a:ext cx="2673566" cy="46166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その他の市場変化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514392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51920" y="9538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ＩＳＵＺＵ販売台数推移</a:t>
            </a:r>
            <a:endParaRPr lang="en-US" altLang="ja-JP" sz="1600" dirty="0" smtClean="0"/>
          </a:p>
          <a:p>
            <a:endParaRPr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質疑応答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申し訳ございませんが、</a:t>
            </a:r>
            <a:r>
              <a:rPr kumimoji="1" lang="ja-JP" altLang="en-US" dirty="0" smtClean="0"/>
              <a:t>発表資料としてはこの程度にとどめさせていただきます。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より専門的な内容、細かい事柄、感覚的な話など、他にも引き出しは沢山ございますので、質疑応答にて何なりと遠慮なくご質問ください。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5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200" b="1" u="sng" dirty="0" smtClean="0">
                <a:solidFill>
                  <a:schemeClr val="accent1">
                    <a:lumMod val="75000"/>
                  </a:schemeClr>
                </a:solidFill>
              </a:rPr>
              <a:t>About us</a:t>
            </a:r>
            <a:endParaRPr kumimoji="1" lang="ja-JP" altLang="en-US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ja-JP" altLang="en-US" dirty="0" smtClean="0"/>
              <a:t>社名　    </a:t>
            </a:r>
            <a:r>
              <a:rPr lang="en-US" altLang="ja-JP" dirty="0" smtClean="0"/>
              <a:t>PT.JBA INDONESIA</a:t>
            </a:r>
          </a:p>
          <a:p>
            <a:pPr>
              <a:buNone/>
            </a:pPr>
            <a:r>
              <a:rPr lang="ja-JP" altLang="en-US" dirty="0"/>
              <a:t>本社</a:t>
            </a:r>
            <a:r>
              <a:rPr lang="ja-JP" altLang="en-US" dirty="0" smtClean="0"/>
              <a:t>会場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              </a:t>
            </a:r>
            <a:r>
              <a:rPr lang="en-US" altLang="ja-JP" dirty="0" smtClean="0"/>
              <a:t>Jl.Topaz BT No.77,JAKARTA</a:t>
            </a:r>
          </a:p>
          <a:p>
            <a:pPr>
              <a:buNone/>
            </a:pPr>
            <a:r>
              <a:rPr lang="en-US" altLang="ja-JP" dirty="0" smtClean="0"/>
              <a:t>                 (LOTTE MART Meruya)</a:t>
            </a:r>
          </a:p>
          <a:p>
            <a:pPr>
              <a:buNone/>
            </a:pPr>
            <a:r>
              <a:rPr lang="ja-JP" altLang="en-US" dirty="0"/>
              <a:t>会場</a:t>
            </a:r>
            <a:r>
              <a:rPr lang="ja-JP" altLang="en-US" dirty="0" smtClean="0"/>
              <a:t>   </a:t>
            </a:r>
            <a:r>
              <a:rPr lang="en-US" altLang="ja-JP" dirty="0" smtClean="0"/>
              <a:t>    SURABAYA </a:t>
            </a:r>
            <a:r>
              <a:rPr lang="ja-JP" altLang="en-US" dirty="0" smtClean="0"/>
              <a:t>他　計</a:t>
            </a:r>
            <a:r>
              <a:rPr lang="en-US" altLang="ja-JP" dirty="0" smtClean="0"/>
              <a:t>7</a:t>
            </a:r>
            <a:r>
              <a:rPr lang="ja-JP" altLang="en-US" dirty="0" smtClean="0"/>
              <a:t>ヵ所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           </a:t>
            </a:r>
          </a:p>
          <a:p>
            <a:pPr>
              <a:buNone/>
            </a:pPr>
            <a:r>
              <a:rPr lang="ja-JP" altLang="en-US" dirty="0" smtClean="0"/>
              <a:t>開業　</a:t>
            </a:r>
            <a:r>
              <a:rPr lang="en-US" altLang="ja-JP" dirty="0" smtClean="0"/>
              <a:t>   Nov.2011</a:t>
            </a:r>
          </a:p>
          <a:p>
            <a:pPr>
              <a:buNone/>
            </a:pPr>
            <a:r>
              <a:rPr lang="ja-JP" altLang="en-US" dirty="0" smtClean="0"/>
              <a:t>資本金</a:t>
            </a:r>
            <a:r>
              <a:rPr lang="en-US" altLang="ja-JP" dirty="0" smtClean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億ルピア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株主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   </a:t>
            </a:r>
            <a:r>
              <a:rPr lang="ja-JP" altLang="en-US" dirty="0" smtClean="0"/>
              <a:t>㈱ジャパンバイクオークション </a:t>
            </a:r>
            <a:r>
              <a:rPr lang="en-US" altLang="ja-JP" dirty="0" smtClean="0"/>
              <a:t> 66%</a:t>
            </a:r>
          </a:p>
          <a:p>
            <a:pPr>
              <a:buNone/>
            </a:pPr>
            <a:r>
              <a:rPr lang="ja-JP" altLang="en-US" dirty="0" smtClean="0"/>
              <a:t>　　　 </a:t>
            </a:r>
            <a:r>
              <a:rPr lang="ja-JP" altLang="en-US" dirty="0"/>
              <a:t>三井</a:t>
            </a:r>
            <a:r>
              <a:rPr lang="ja-JP" altLang="en-US" dirty="0" smtClean="0"/>
              <a:t>物産㈱ </a:t>
            </a:r>
            <a:r>
              <a:rPr lang="en-US" altLang="ja-JP" dirty="0" smtClean="0"/>
              <a:t>14.5%</a:t>
            </a:r>
          </a:p>
          <a:p>
            <a:pPr>
              <a:buNone/>
            </a:pPr>
            <a:r>
              <a:rPr lang="en-US" altLang="ja-JP" dirty="0" smtClean="0"/>
              <a:t>          PT.SUMMIT AUTOGROUP</a:t>
            </a:r>
            <a:r>
              <a:rPr lang="ja-JP" altLang="en-US" dirty="0"/>
              <a:t> </a:t>
            </a:r>
            <a:r>
              <a:rPr lang="en-US" altLang="ja-JP" dirty="0" smtClean="0"/>
              <a:t>14.5%</a:t>
            </a:r>
          </a:p>
          <a:p>
            <a:pPr>
              <a:buNone/>
            </a:pPr>
            <a:r>
              <a:rPr lang="en-US" altLang="ja-JP" dirty="0" smtClean="0"/>
              <a:t>          Local partner 5%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WEB  http://www.jba.co.id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6162675"/>
            <a:ext cx="9144000" cy="718408"/>
            <a:chOff x="0" y="6162675"/>
            <a:chExt cx="9144000" cy="7184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6162675"/>
              <a:ext cx="6660232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グループ化 9"/>
            <p:cNvGrpSpPr/>
            <p:nvPr/>
          </p:nvGrpSpPr>
          <p:grpSpPr>
            <a:xfrm>
              <a:off x="0" y="6229350"/>
              <a:ext cx="6516216" cy="651733"/>
              <a:chOff x="0" y="6229350"/>
              <a:chExt cx="6516216" cy="651733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229350"/>
                <a:ext cx="11430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1331640" y="6280919"/>
                <a:ext cx="518457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PT.JBA INDONESIA</a:t>
                </a:r>
              </a:p>
              <a:p>
                <a:r>
                  <a:rPr lang="en-US" altLang="ja-JP" sz="1050" dirty="0" smtClean="0">
                    <a:latin typeface="HGP-AGothic2-Latin1K" pitchFamily="50" charset="-128"/>
                    <a:ea typeface="HGP-AGothic2-Latin1K" pitchFamily="50" charset="-128"/>
                  </a:rPr>
                  <a:t>Jl. Topaz BT.77,JAKARTA    TEL: 021-5890 1925   FAX: 021-5890 1932 </a:t>
                </a:r>
              </a:p>
              <a:p>
                <a:r>
                  <a:rPr kumimoji="1" lang="en-US" altLang="ja-JP" sz="1050" i="1" dirty="0" smtClean="0">
                    <a:latin typeface="HGP-AGothic2-Latin1K" pitchFamily="50" charset="-128"/>
                    <a:ea typeface="HGP-AGothic2-Latin1K" pitchFamily="50" charset="-128"/>
                  </a:rPr>
                  <a:t>http://www.jba.co.id</a:t>
                </a:r>
                <a:endParaRPr kumimoji="1" lang="ja-JP" altLang="en-US" sz="1050" i="1" dirty="0">
                  <a:latin typeface="HGP-AGothic2-Latin1K" pitchFamily="50" charset="-128"/>
                  <a:ea typeface="HGP-AGothic2-Latin1K" pitchFamily="50" charset="-128"/>
                </a:endParaRPr>
              </a:p>
            </p:txBody>
          </p:sp>
        </p:grpSp>
      </p:grpSp>
      <p:grpSp>
        <p:nvGrpSpPr>
          <p:cNvPr id="10" name="グループ化 13"/>
          <p:cNvGrpSpPr/>
          <p:nvPr/>
        </p:nvGrpSpPr>
        <p:grpSpPr>
          <a:xfrm>
            <a:off x="0" y="0"/>
            <a:ext cx="9144000" cy="369332"/>
            <a:chOff x="0" y="0"/>
            <a:chExt cx="9144000" cy="369332"/>
          </a:xfrm>
        </p:grpSpPr>
        <p:sp>
          <p:nvSpPr>
            <p:cNvPr id="15" name="正方形/長方形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79512" y="0"/>
              <a:ext cx="8964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>
                      <a:lumMod val="95000"/>
                    </a:schemeClr>
                  </a:solidFill>
                </a:rPr>
                <a:t>  LELANG  JBA INDONESIA               BUKAN  LELANG  BIASA          TERBUKA  UNTUK   UMUM       </a:t>
              </a:r>
              <a:endParaRPr kumimoji="1" lang="ja-JP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3029759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28971"/>
            <a:ext cx="2754238" cy="1544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4285" y="4653136"/>
            <a:ext cx="2620203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93" y="397924"/>
            <a:ext cx="4334695" cy="2040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4259" y="1942381"/>
            <a:ext cx="1849949" cy="1245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323528" y="53732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お問い合わせ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>
                <a:hlinkClick r:id="rId9"/>
              </a:rPr>
              <a:t>shioyama@jba.co.id</a:t>
            </a:r>
            <a:r>
              <a:rPr lang="en-US" altLang="ja-JP" dirty="0" smtClean="0"/>
              <a:t>   +62(0)82112877177 </a:t>
            </a:r>
            <a:r>
              <a:rPr lang="ja-JP" altLang="en-US" dirty="0" smtClean="0"/>
              <a:t>　塩山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4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u="sng" dirty="0" smtClean="0">
                <a:solidFill>
                  <a:schemeClr val="accent1">
                    <a:lumMod val="75000"/>
                  </a:schemeClr>
                </a:solidFill>
              </a:rPr>
              <a:t>Market Price System</a:t>
            </a:r>
            <a:endParaRPr kumimoji="1" lang="ja-JP" altLang="en-US" sz="3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6162675"/>
            <a:ext cx="9144000" cy="695325"/>
            <a:chOff x="0" y="6162675"/>
            <a:chExt cx="9144000" cy="6953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6162675"/>
              <a:ext cx="6660232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グループ化 9"/>
            <p:cNvGrpSpPr/>
            <p:nvPr/>
          </p:nvGrpSpPr>
          <p:grpSpPr>
            <a:xfrm>
              <a:off x="0" y="6229350"/>
              <a:ext cx="6516216" cy="628650"/>
              <a:chOff x="0" y="6229350"/>
              <a:chExt cx="6516216" cy="62865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229350"/>
                <a:ext cx="11430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1331640" y="6280919"/>
                <a:ext cx="51845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PT.JBA INDONESIA</a:t>
                </a:r>
              </a:p>
              <a:p>
                <a:r>
                  <a:rPr lang="en-US" altLang="ja-JP" sz="1000" dirty="0" smtClean="0">
                    <a:latin typeface="HGP-AGothic2-Latin1K" pitchFamily="50" charset="-128"/>
                    <a:ea typeface="HGP-AGothic2-Latin1K" pitchFamily="50" charset="-128"/>
                  </a:rPr>
                  <a:t>Jl. Topaz BT.77,JAKARTA    TEL: 021-5890 1925   FAX: 021-5890 1932 </a:t>
                </a:r>
              </a:p>
              <a:p>
                <a:r>
                  <a:rPr kumimoji="1" lang="en-US" altLang="ja-JP" sz="1000" i="1" dirty="0" smtClean="0">
                    <a:latin typeface="HGP-AGothic2-Latin1K" pitchFamily="50" charset="-128"/>
                    <a:ea typeface="HGP-AGothic2-Latin1K" pitchFamily="50" charset="-128"/>
                  </a:rPr>
                  <a:t>http://www.jba.co.id</a:t>
                </a:r>
                <a:endParaRPr kumimoji="1" lang="ja-JP" altLang="en-US" sz="1000" i="1" dirty="0">
                  <a:latin typeface="HGP-AGothic2-Latin1K" pitchFamily="50" charset="-128"/>
                  <a:ea typeface="HGP-AGothic2-Latin1K" pitchFamily="50" charset="-128"/>
                </a:endParaRPr>
              </a:p>
            </p:txBody>
          </p:sp>
        </p:grpSp>
      </p:grpSp>
      <p:grpSp>
        <p:nvGrpSpPr>
          <p:cNvPr id="9" name="グループ化 13"/>
          <p:cNvGrpSpPr/>
          <p:nvPr/>
        </p:nvGrpSpPr>
        <p:grpSpPr>
          <a:xfrm>
            <a:off x="0" y="0"/>
            <a:ext cx="9144000" cy="338554"/>
            <a:chOff x="0" y="0"/>
            <a:chExt cx="9144000" cy="338554"/>
          </a:xfrm>
        </p:grpSpPr>
        <p:sp>
          <p:nvSpPr>
            <p:cNvPr id="10" name="正方形/長方形 9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0" y="0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LELANG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JBA 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INDONESIA     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SEMAKIN 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BUKAN LELANG BIASA     TERBUKA </a:t>
              </a:r>
              <a:r>
                <a:rPr kumimoji="1" lang="id-ID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chemeClr val="bg1">
                      <a:lumMod val="95000"/>
                    </a:schemeClr>
                  </a:solidFill>
                </a:rPr>
                <a:t>UNTUK  UMUM</a:t>
              </a:r>
              <a:r>
                <a:rPr kumimoji="1" lang="en-US" altLang="ja-JP" sz="1600" dirty="0" smtClean="0">
                  <a:solidFill>
                    <a:schemeClr val="bg1">
                      <a:lumMod val="95000"/>
                    </a:schemeClr>
                  </a:solidFill>
                </a:rPr>
                <a:t>       </a:t>
              </a:r>
              <a:endParaRPr kumimoji="1" lang="ja-JP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5480721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323528" y="1268760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オークション相場システム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</a:p>
          <a:p>
            <a:r>
              <a:rPr lang="ja-JP" altLang="en-US" dirty="0" smtClean="0"/>
              <a:t>ジャカルタ近郊での開催</a:t>
            </a:r>
            <a:endParaRPr lang="en-US" altLang="ja-JP" dirty="0" smtClean="0"/>
          </a:p>
          <a:p>
            <a:r>
              <a:rPr lang="en-US" altLang="ja-JP" dirty="0" smtClean="0"/>
              <a:t>JBA</a:t>
            </a:r>
            <a:r>
              <a:rPr lang="ja-JP" altLang="en-US" dirty="0" smtClean="0"/>
              <a:t>＋他社に対応しています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実態が見えにくい店頭小売価格に惑わされることなく、卸売相場の動向（換金価値の動向）を知ることができます。</a:t>
            </a:r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Use this  Easy to trade-in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3059832" cy="1477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0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877" y="121529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ＬＣＧＣ</a:t>
            </a:r>
            <a:r>
              <a:rPr lang="ja-JP" altLang="en-US" sz="2400" dirty="0" smtClean="0"/>
              <a:t>＝</a:t>
            </a:r>
            <a:r>
              <a:rPr lang="en-US" altLang="ja-JP" sz="2400" dirty="0" smtClean="0"/>
              <a:t>Low Cost </a:t>
            </a:r>
            <a:r>
              <a:rPr lang="en-US" altLang="ja-JP" sz="2400" dirty="0"/>
              <a:t>Green </a:t>
            </a:r>
            <a:r>
              <a:rPr lang="en-US" altLang="ja-JP" sz="2400" dirty="0" smtClean="0"/>
              <a:t>Car</a:t>
            </a:r>
          </a:p>
          <a:p>
            <a:r>
              <a:rPr lang="ja-JP" altLang="en-US" sz="2000" dirty="0"/>
              <a:t>車体価格</a:t>
            </a:r>
            <a:r>
              <a:rPr lang="en-US" altLang="ja-JP" sz="2000" dirty="0"/>
              <a:t>*9500</a:t>
            </a:r>
            <a:r>
              <a:rPr lang="ja-JP" altLang="en-US" sz="2000" dirty="0"/>
              <a:t>万ルピア（</a:t>
            </a:r>
            <a:r>
              <a:rPr lang="en-US" altLang="ja-JP" sz="2000" dirty="0"/>
              <a:t>95</a:t>
            </a:r>
            <a:r>
              <a:rPr lang="ja-JP" altLang="en-US" sz="2000" dirty="0"/>
              <a:t>万円）以下</a:t>
            </a:r>
            <a:endParaRPr lang="en-US" altLang="ja-JP" sz="2000" dirty="0"/>
          </a:p>
          <a:p>
            <a:r>
              <a:rPr kumimoji="1" lang="ja-JP" altLang="en-US" sz="2000" dirty="0" smtClean="0"/>
              <a:t>燃費　</a:t>
            </a:r>
            <a:r>
              <a:rPr kumimoji="1" lang="en-US" altLang="ja-JP" sz="2000" dirty="0" smtClean="0"/>
              <a:t>20km/ℓ</a:t>
            </a:r>
            <a:r>
              <a:rPr kumimoji="1" lang="ja-JP" altLang="en-US" sz="2000" dirty="0" smtClean="0"/>
              <a:t>以上　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部品現地調達率</a:t>
            </a:r>
            <a:r>
              <a:rPr lang="en-US" altLang="ja-JP" sz="2000" dirty="0" smtClean="0"/>
              <a:t>80</a:t>
            </a:r>
            <a:r>
              <a:rPr lang="ja-JP" altLang="en-US" sz="2000" dirty="0" smtClean="0"/>
              <a:t>％以上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専用エンブレム　　　　ｅｔｃ．　</a:t>
            </a:r>
            <a:endParaRPr kumimoji="1" lang="en-US" altLang="ja-JP" sz="2000" dirty="0" smtClean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これまでは</a:t>
            </a:r>
            <a:r>
              <a:rPr lang="en-US" altLang="ja-JP" sz="2000" dirty="0" smtClean="0"/>
              <a:t>XENIA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150</a:t>
            </a:r>
            <a:r>
              <a:rPr lang="ja-JP" altLang="en-US" sz="2000" dirty="0" smtClean="0"/>
              <a:t>万円が実質最安値であった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ja-JP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3611"/>
            <a:ext cx="2495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06" y="4525055"/>
            <a:ext cx="3144744" cy="18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51" y="2668561"/>
            <a:ext cx="2089199" cy="153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048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71"/>
          <p:cNvSpPr>
            <a:spLocks noChangeArrowheads="1"/>
          </p:cNvSpPr>
          <p:nvPr/>
        </p:nvSpPr>
        <p:spPr bwMode="auto">
          <a:xfrm>
            <a:off x="0" y="333375"/>
            <a:ext cx="2627784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ＬＣＧＣのおさらい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419872" y="226750"/>
            <a:ext cx="5421582" cy="8259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 smtClean="0">
                <a:solidFill>
                  <a:schemeClr val="tx1"/>
                </a:solidFill>
                <a:latin typeface="+mj-ea"/>
              </a:rPr>
              <a:t>*100</a:t>
            </a:r>
            <a:r>
              <a:rPr lang="ja-JP" altLang="en-US" sz="1600" dirty="0">
                <a:solidFill>
                  <a:schemeClr val="tx1"/>
                </a:solidFill>
                <a:latin typeface="+mj-ea"/>
              </a:rPr>
              <a:t>ルピア≒</a:t>
            </a:r>
            <a:r>
              <a:rPr lang="en-US" altLang="ja-JP" sz="1600" dirty="0">
                <a:solidFill>
                  <a:schemeClr val="tx1"/>
                </a:solidFill>
                <a:latin typeface="+mj-ea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</a:rPr>
              <a:t>円</a:t>
            </a:r>
            <a:endParaRPr lang="ja-JP" altLang="en-US" sz="16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+mj-ea"/>
              </a:rPr>
              <a:t>この</a:t>
            </a:r>
            <a:r>
              <a:rPr lang="ja-JP" altLang="en-US" sz="1600" dirty="0">
                <a:solidFill>
                  <a:schemeClr val="tx1"/>
                </a:solidFill>
                <a:latin typeface="+mj-ea"/>
              </a:rPr>
              <a:t>資料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</a:rPr>
              <a:t>では、金額</a:t>
            </a:r>
            <a:r>
              <a:rPr lang="ja-JP" altLang="en-US" sz="1600" dirty="0">
                <a:solidFill>
                  <a:schemeClr val="tx1"/>
                </a:solidFill>
                <a:latin typeface="+mj-ea"/>
              </a:rPr>
              <a:t>を実感しやすいよう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</a:rPr>
              <a:t>に主に円換算して表記します</a:t>
            </a:r>
            <a:endParaRPr lang="ja-JP" altLang="en-US" sz="16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86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0580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94" y="4372940"/>
            <a:ext cx="661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16" y="362813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950699" y="478160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*</a:t>
            </a:r>
            <a:r>
              <a:rPr kumimoji="1" lang="en-US" altLang="ja-JP" sz="1400" dirty="0" smtClean="0"/>
              <a:t>NNA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515719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2014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1-3</a:t>
            </a:r>
            <a:r>
              <a:rPr lang="ja-JP" altLang="en-US" sz="1600" dirty="0" smtClean="0"/>
              <a:t>月　計</a:t>
            </a:r>
            <a:r>
              <a:rPr lang="en-US" altLang="ja-JP" sz="1600" dirty="0" smtClean="0"/>
              <a:t>4</a:t>
            </a:r>
            <a:r>
              <a:rPr lang="ja-JP" altLang="en-US" sz="1600" dirty="0" smtClean="0"/>
              <a:t>万</a:t>
            </a:r>
            <a:r>
              <a:rPr lang="en-US" altLang="ja-JP" sz="1600" dirty="0"/>
              <a:t>3999</a:t>
            </a:r>
            <a:r>
              <a:rPr lang="ja-JP" altLang="en-US" sz="1600" dirty="0" smtClean="0"/>
              <a:t>台</a:t>
            </a:r>
            <a:endParaRPr lang="en-US" altLang="ja-JP" sz="1600" dirty="0" smtClean="0"/>
          </a:p>
          <a:p>
            <a:r>
              <a:rPr lang="ja-JP" altLang="en-US" sz="1600" dirty="0" smtClean="0"/>
              <a:t>トヨタ</a:t>
            </a:r>
            <a:r>
              <a:rPr lang="ja-JP" altLang="en-US" sz="1600" dirty="0"/>
              <a:t>「アギア」２万</a:t>
            </a:r>
            <a:r>
              <a:rPr lang="en-US" altLang="ja-JP" sz="1600" dirty="0"/>
              <a:t>631</a:t>
            </a:r>
            <a:r>
              <a:rPr lang="ja-JP" altLang="en-US" sz="1600" dirty="0" smtClean="0"/>
              <a:t>台</a:t>
            </a:r>
            <a:endParaRPr lang="en-US" altLang="ja-JP" sz="1600" dirty="0" smtClean="0"/>
          </a:p>
          <a:p>
            <a:r>
              <a:rPr lang="ja-JP" altLang="en-US" sz="1600" dirty="0" smtClean="0"/>
              <a:t>ダイハツ</a:t>
            </a:r>
            <a:r>
              <a:rPr lang="ja-JP" altLang="en-US" sz="1600" dirty="0"/>
              <a:t>「アイラ」１万</a:t>
            </a:r>
            <a:r>
              <a:rPr lang="en-US" altLang="ja-JP" sz="1600" dirty="0"/>
              <a:t>2697</a:t>
            </a:r>
            <a:r>
              <a:rPr lang="ja-JP" altLang="en-US" sz="1600" dirty="0" smtClean="0"/>
              <a:t>台</a:t>
            </a:r>
            <a:endParaRPr lang="en-US" altLang="ja-JP" sz="1600" dirty="0" smtClean="0"/>
          </a:p>
          <a:p>
            <a:r>
              <a:rPr lang="ja-JP" altLang="en-US" sz="1600" dirty="0" smtClean="0"/>
              <a:t>スズキ</a:t>
            </a:r>
            <a:r>
              <a:rPr lang="ja-JP" altLang="en-US" sz="1600" dirty="0"/>
              <a:t>「カリムン ワゴン</a:t>
            </a:r>
            <a:r>
              <a:rPr lang="en-US" altLang="ja-JP" sz="1600" dirty="0"/>
              <a:t>R</a:t>
            </a:r>
            <a:r>
              <a:rPr lang="ja-JP" altLang="en-US" sz="1600" dirty="0"/>
              <a:t>」</a:t>
            </a:r>
            <a:r>
              <a:rPr lang="en-US" altLang="ja-JP" sz="1600" dirty="0"/>
              <a:t>5888</a:t>
            </a:r>
            <a:r>
              <a:rPr lang="ja-JP" altLang="en-US" sz="1600" dirty="0" smtClean="0"/>
              <a:t>台</a:t>
            </a:r>
            <a:endParaRPr lang="en-US" altLang="ja-JP" sz="1600" dirty="0" smtClean="0"/>
          </a:p>
          <a:p>
            <a:r>
              <a:rPr lang="ja-JP" altLang="en-US" sz="1600" dirty="0" smtClean="0"/>
              <a:t>ホンダ</a:t>
            </a:r>
            <a:r>
              <a:rPr lang="ja-JP" altLang="en-US" sz="1600" dirty="0"/>
              <a:t>「プリオ・サティヤ」</a:t>
            </a:r>
            <a:r>
              <a:rPr lang="en-US" altLang="ja-JP" sz="1600" dirty="0"/>
              <a:t>4783</a:t>
            </a:r>
            <a:r>
              <a:rPr lang="ja-JP" altLang="en-US" sz="1600" dirty="0" smtClean="0"/>
              <a:t>台</a:t>
            </a:r>
            <a:endParaRPr lang="ja-JP" altLang="en-US" sz="1600" dirty="0"/>
          </a:p>
        </p:txBody>
      </p:sp>
      <p:sp>
        <p:nvSpPr>
          <p:cNvPr id="6" name="角丸四角形 5"/>
          <p:cNvSpPr/>
          <p:nvPr/>
        </p:nvSpPr>
        <p:spPr>
          <a:xfrm>
            <a:off x="755576" y="5183512"/>
            <a:ext cx="3456384" cy="1297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5183512"/>
            <a:ext cx="4535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1-3</a:t>
            </a:r>
            <a:r>
              <a:rPr lang="ja-JP" altLang="en-US" dirty="0" smtClean="0"/>
              <a:t>月は全体</a:t>
            </a:r>
            <a:r>
              <a:rPr lang="ja-JP" altLang="en-US" dirty="0"/>
              <a:t>で</a:t>
            </a:r>
            <a:r>
              <a:rPr lang="en-US" altLang="ja-JP" dirty="0" smtClean="0"/>
              <a:t>32</a:t>
            </a:r>
            <a:r>
              <a:rPr lang="ja-JP" altLang="en-US" dirty="0" smtClean="0"/>
              <a:t>万</a:t>
            </a:r>
            <a:r>
              <a:rPr lang="en-US" altLang="ja-JP" dirty="0" smtClean="0"/>
              <a:t>8571</a:t>
            </a:r>
            <a:r>
              <a:rPr lang="ja-JP" altLang="en-US" dirty="0" smtClean="0"/>
              <a:t>台、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内ＬＣＧＣは計</a:t>
            </a:r>
            <a:r>
              <a:rPr lang="en-US" altLang="ja-JP" dirty="0" smtClean="0"/>
              <a:t>4</a:t>
            </a:r>
            <a:r>
              <a:rPr lang="ja-JP" altLang="en-US" dirty="0" smtClean="0"/>
              <a:t>万</a:t>
            </a:r>
            <a:r>
              <a:rPr lang="en-US" altLang="ja-JP" dirty="0" smtClean="0"/>
              <a:t>3999</a:t>
            </a:r>
            <a:r>
              <a:rPr lang="ja-JP" altLang="en-US" dirty="0" smtClean="0"/>
              <a:t>台</a:t>
            </a:r>
            <a:r>
              <a:rPr lang="en-US" altLang="ja-JP" dirty="0" smtClean="0"/>
              <a:t>13.4%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1-3</a:t>
            </a:r>
            <a:r>
              <a:rPr lang="ja-JP" altLang="en-US" dirty="0" smtClean="0"/>
              <a:t>月対前年は、全体で＋</a:t>
            </a:r>
            <a:r>
              <a:rPr lang="en-US" altLang="ja-JP" dirty="0" smtClean="0"/>
              <a:t>32578</a:t>
            </a:r>
            <a:r>
              <a:rPr lang="ja-JP" altLang="en-US" dirty="0" smtClean="0"/>
              <a:t>台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0000FF"/>
                </a:solidFill>
              </a:rPr>
              <a:t>ＬＣＧＣが無ければ前年割れ？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rgbClr val="0000FF"/>
                </a:solidFill>
              </a:rPr>
              <a:t>ＬＣＧＣが無ければ既存車種が売れていた？</a:t>
            </a:r>
            <a:endParaRPr kumimoji="1" lang="en-US" altLang="ja-JP" dirty="0" smtClean="0">
              <a:solidFill>
                <a:srgbClr val="0000FF"/>
              </a:solidFill>
            </a:endParaRPr>
          </a:p>
        </p:txBody>
      </p:sp>
      <p:sp>
        <p:nvSpPr>
          <p:cNvPr id="10" name="AutoShape 571"/>
          <p:cNvSpPr>
            <a:spLocks noChangeArrowheads="1"/>
          </p:cNvSpPr>
          <p:nvPr/>
        </p:nvSpPr>
        <p:spPr bwMode="auto">
          <a:xfrm>
            <a:off x="0" y="333375"/>
            <a:ext cx="2771800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ＬＣＧＣの販売状況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275856" y="61784"/>
            <a:ext cx="5193176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400" dirty="0" smtClean="0"/>
              <a:t>ＬＣＧＣは新たな市場を開拓したのか？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ＬＣＧＣは既存車種を食っただけなのか？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04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00250"/>
            <a:ext cx="8667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8124" y="1076278"/>
            <a:ext cx="829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AVANZA1.3G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2009-2010</a:t>
            </a:r>
            <a:r>
              <a:rPr lang="ja-JP" altLang="en-US" sz="2000" dirty="0" smtClean="0"/>
              <a:t>年式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2</a:t>
            </a:r>
            <a:r>
              <a:rPr lang="ja-JP" altLang="en-US" sz="2000" dirty="0"/>
              <a:t>年間のオークション価格</a:t>
            </a:r>
            <a:r>
              <a:rPr lang="ja-JP" altLang="en-US" sz="2000" dirty="0" smtClean="0"/>
              <a:t>推移（ジャカルタエリア</a:t>
            </a:r>
            <a:r>
              <a:rPr lang="en-US" altLang="ja-JP" sz="2000" dirty="0"/>
              <a:t>4</a:t>
            </a:r>
            <a:r>
              <a:rPr lang="ja-JP" altLang="en-US" sz="2000" dirty="0"/>
              <a:t>社</a:t>
            </a:r>
            <a:r>
              <a:rPr lang="ja-JP" altLang="en-US" sz="2000" dirty="0" smtClean="0"/>
              <a:t>オークション結果データ）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9504" y="48920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0000FF"/>
                </a:solidFill>
              </a:rPr>
              <a:t>＊</a:t>
            </a:r>
            <a:r>
              <a:rPr kumimoji="1" lang="en-US" altLang="ja-JP" dirty="0" smtClean="0">
                <a:solidFill>
                  <a:srgbClr val="0000FF"/>
                </a:solidFill>
              </a:rPr>
              <a:t>JBA-I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kumimoji="1" lang="ja-JP" altLang="en-US" dirty="0" smtClean="0">
                <a:solidFill>
                  <a:srgbClr val="0000FF"/>
                </a:solidFill>
              </a:rPr>
              <a:t>オークション相場検索システムより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6612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135.5</a:t>
            </a:r>
            <a:r>
              <a:rPr kumimoji="1" lang="ja-JP" altLang="en-US" dirty="0" smtClean="0"/>
              <a:t>万円　→　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115.5</a:t>
            </a:r>
            <a:r>
              <a:rPr kumimoji="1" lang="ja-JP" altLang="en-US" dirty="0" smtClean="0"/>
              <a:t>万円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直近</a:t>
            </a:r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年間で</a:t>
            </a:r>
            <a:r>
              <a:rPr lang="en-US" altLang="ja-JP" dirty="0" smtClean="0">
                <a:solidFill>
                  <a:srgbClr val="FF0000"/>
                </a:solidFill>
              </a:rPr>
              <a:t>20</a:t>
            </a:r>
            <a:r>
              <a:rPr lang="ja-JP" altLang="en-US" dirty="0" smtClean="0">
                <a:solidFill>
                  <a:srgbClr val="FF0000"/>
                </a:solidFill>
              </a:rPr>
              <a:t>万円下落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95536" y="5661248"/>
            <a:ext cx="7776864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29484"/>
              </p:ext>
            </p:extLst>
          </p:nvPr>
        </p:nvGraphicFramePr>
        <p:xfrm>
          <a:off x="107497" y="3649625"/>
          <a:ext cx="8928998" cy="1147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  <a:gridCol w="343423"/>
              </a:tblGrid>
              <a:tr h="22733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12-Mar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12-Apr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12-May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12-Jun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12-Jul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12-Aug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12-Sep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12-Oct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12-Nov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12-Dec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13-Mar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13-Apr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13-May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13-Jun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13-Jul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13-Aug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13-Sep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13-Oct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13-Nov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13-Dec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14-Jan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14-Feb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14-Mar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14-Apr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14-May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</a:tr>
              <a:tr h="311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Average Price</a:t>
                      </a:r>
                      <a:endParaRPr lang="en-US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128.75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121.78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120.96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123.9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122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111.13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117.5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113.73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115.1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121.13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116.73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116.14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118.23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116.33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113.33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111.74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111.19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104.94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106.56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111.68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110.7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109.14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89.13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104.37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</a:tr>
              <a:tr h="311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Highest Price</a:t>
                      </a:r>
                      <a:endParaRPr lang="en-US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129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135.5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130.5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129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132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129.5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128.5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130.5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125.5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123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125.5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128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122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124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125.5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121.5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121.5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119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117.5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114.5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118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117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116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107.5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</a:tr>
              <a:tr h="297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Lowest Price</a:t>
                      </a:r>
                      <a:endParaRPr lang="en-US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128.5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108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108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119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104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75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101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77.5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75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119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108.5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95.5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103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103.5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94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92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75.5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99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72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>
                          <a:effectLst/>
                        </a:rPr>
                        <a:t>92</a:t>
                      </a:r>
                      <a:endParaRPr lang="en-US" altLang="ja-JP" sz="800" b="1" i="0" u="none" strike="noStrike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100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90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82.5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41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>
                          <a:effectLst/>
                        </a:rPr>
                        <a:t>73.5</a:t>
                      </a:r>
                      <a:endParaRPr lang="en-US" altLang="ja-JP" sz="800" b="1" i="0" u="none" strike="noStrike" dirty="0">
                        <a:solidFill>
                          <a:srgbClr val="476286"/>
                        </a:solidFill>
                        <a:effectLst/>
                        <a:latin typeface="Arial"/>
                      </a:endParaRPr>
                    </a:p>
                  </a:txBody>
                  <a:tcPr marL="3957" marR="3957" marT="3957" marB="0" anchor="ctr"/>
                </a:tc>
              </a:tr>
            </a:tbl>
          </a:graphicData>
        </a:graphic>
      </p:graphicFrame>
      <p:sp>
        <p:nvSpPr>
          <p:cNvPr id="9" name="AutoShape 571"/>
          <p:cNvSpPr>
            <a:spLocks noChangeArrowheads="1"/>
          </p:cNvSpPr>
          <p:nvPr/>
        </p:nvSpPr>
        <p:spPr bwMode="auto">
          <a:xfrm>
            <a:off x="0" y="333375"/>
            <a:ext cx="4211960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ＡＶＡＮＺＡの中古車相場動向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6156175" y="1844824"/>
            <a:ext cx="2749699" cy="484632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/>
              </a:gs>
              <a:gs pos="53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ＬＣＧＣ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4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" y="1511045"/>
            <a:ext cx="3447157" cy="2574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7586"/>
            <a:ext cx="3600400" cy="2618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39031" y="4377759"/>
            <a:ext cx="8271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AVANZA1.3G</a:t>
            </a:r>
            <a:r>
              <a:rPr lang="ja-JP" altLang="en-US" sz="2000" dirty="0" smtClean="0"/>
              <a:t>は、</a:t>
            </a:r>
            <a:r>
              <a:rPr kumimoji="1" lang="ja-JP" altLang="en-US" sz="2000" dirty="0" smtClean="0"/>
              <a:t>ＬＣＧＣ前の</a:t>
            </a:r>
            <a:r>
              <a:rPr kumimoji="1" lang="en-US" altLang="ja-JP" sz="2000" dirty="0" smtClean="0"/>
              <a:t>2012</a:t>
            </a:r>
            <a:r>
              <a:rPr kumimoji="1" lang="ja-JP" altLang="en-US" sz="2000" dirty="0" smtClean="0"/>
              <a:t>年時点</a:t>
            </a:r>
            <a:r>
              <a:rPr lang="ja-JP" altLang="en-US" sz="2000" dirty="0" smtClean="0"/>
              <a:t>では、</a:t>
            </a:r>
            <a:endParaRPr lang="en-US" altLang="ja-JP" sz="2000" dirty="0" smtClean="0"/>
          </a:p>
          <a:p>
            <a:r>
              <a:rPr lang="en-US" altLang="ja-JP" sz="2000" dirty="0" smtClean="0"/>
              <a:t>2009</a:t>
            </a:r>
            <a:r>
              <a:rPr lang="ja-JP" altLang="en-US" sz="2000" dirty="0" smtClean="0"/>
              <a:t>年式と</a:t>
            </a:r>
            <a:r>
              <a:rPr lang="en-US" altLang="ja-JP" sz="2000" dirty="0" smtClean="0"/>
              <a:t>2005</a:t>
            </a:r>
            <a:r>
              <a:rPr lang="ja-JP" altLang="en-US" sz="2000" dirty="0" smtClean="0"/>
              <a:t>年式の価格差は</a:t>
            </a:r>
            <a:r>
              <a:rPr lang="en-US" altLang="ja-JP" sz="2000" dirty="0" smtClean="0"/>
              <a:t>20</a:t>
            </a:r>
            <a:r>
              <a:rPr lang="ja-JP" altLang="en-US" sz="2000" dirty="0" smtClean="0"/>
              <a:t>万円だった。→</a:t>
            </a:r>
            <a:r>
              <a:rPr lang="ja-JP" altLang="en-US" sz="2000" dirty="0" smtClean="0">
                <a:solidFill>
                  <a:srgbClr val="FF0000"/>
                </a:solidFill>
              </a:rPr>
              <a:t>５万円／年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2000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/>
              <a:t>直近２年間では、前頁の通り</a:t>
            </a:r>
            <a:r>
              <a:rPr lang="en-US" altLang="ja-JP" sz="2000" dirty="0" smtClean="0"/>
              <a:t>20</a:t>
            </a:r>
            <a:r>
              <a:rPr lang="ja-JP" altLang="en-US" sz="2000" dirty="0" smtClean="0"/>
              <a:t>万円下落した。　→</a:t>
            </a:r>
            <a:r>
              <a:rPr lang="en-US" altLang="ja-JP" sz="2000" dirty="0" smtClean="0">
                <a:solidFill>
                  <a:srgbClr val="FF0000"/>
                </a:solidFill>
              </a:rPr>
              <a:t>10</a:t>
            </a:r>
            <a:r>
              <a:rPr lang="ja-JP" altLang="en-US" sz="2000" dirty="0" smtClean="0">
                <a:solidFill>
                  <a:srgbClr val="FF0000"/>
                </a:solidFill>
              </a:rPr>
              <a:t>万円／年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5816" y="38157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前回</a:t>
            </a:r>
            <a:r>
              <a:rPr kumimoji="1" lang="ja-JP" altLang="en-US" sz="2800" dirty="0" smtClean="0"/>
              <a:t>資料の振り返り①</a:t>
            </a:r>
            <a:endParaRPr lang="en-US" altLang="ja-JP" sz="2800" dirty="0" smtClean="0"/>
          </a:p>
        </p:txBody>
      </p:sp>
      <p:sp>
        <p:nvSpPr>
          <p:cNvPr id="2" name="左右矢印 1"/>
          <p:cNvSpPr/>
          <p:nvPr/>
        </p:nvSpPr>
        <p:spPr>
          <a:xfrm>
            <a:off x="3847329" y="1915200"/>
            <a:ext cx="1216152" cy="484632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10" name="左右矢印 9"/>
          <p:cNvSpPr/>
          <p:nvPr/>
        </p:nvSpPr>
        <p:spPr>
          <a:xfrm>
            <a:off x="3873578" y="2826613"/>
            <a:ext cx="1216152" cy="484632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万円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112474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前回（</a:t>
            </a:r>
            <a:r>
              <a:rPr kumimoji="1" lang="en-US" altLang="ja-JP" sz="1600" dirty="0" smtClean="0"/>
              <a:t>2012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11</a:t>
            </a:r>
            <a:r>
              <a:rPr kumimoji="1" lang="ja-JP" altLang="en-US" sz="1600" dirty="0" smtClean="0"/>
              <a:t>月）報告時資料より抜粋</a:t>
            </a:r>
            <a:endParaRPr lang="en-US" altLang="ja-JP" sz="1600" dirty="0" smtClean="0"/>
          </a:p>
          <a:p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89842" y="4566712"/>
            <a:ext cx="897782" cy="3345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altLang="ja-JP" sz="1600" b="1" dirty="0" smtClean="0"/>
              <a:t>B</a:t>
            </a:r>
            <a:r>
              <a:rPr kumimoji="1" lang="en-US" altLang="ja-JP" sz="1600" b="1" dirty="0" smtClean="0"/>
              <a:t>efore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89842" y="5345450"/>
            <a:ext cx="897782" cy="3345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kumimoji="1" lang="en-US" altLang="ja-JP" sz="1600" b="1" dirty="0" smtClean="0"/>
              <a:t>After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89842" y="5844203"/>
            <a:ext cx="874665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AVANZA</a:t>
            </a:r>
            <a:r>
              <a:rPr lang="ja-JP" altLang="en-US" sz="1600" dirty="0" smtClean="0"/>
              <a:t>の新車は、直近</a:t>
            </a:r>
            <a:r>
              <a:rPr lang="ja-JP" altLang="en-US" sz="1600" dirty="0"/>
              <a:t>２</a:t>
            </a:r>
            <a:r>
              <a:rPr lang="ja-JP" altLang="en-US" sz="1600" dirty="0" smtClean="0"/>
              <a:t>年間で</a:t>
            </a:r>
            <a:r>
              <a:rPr lang="en-US" altLang="ja-JP" sz="1600" dirty="0" smtClean="0"/>
              <a:t>151</a:t>
            </a:r>
            <a:r>
              <a:rPr lang="ja-JP" altLang="en-US" sz="1600" dirty="0"/>
              <a:t>万</a:t>
            </a:r>
            <a:r>
              <a:rPr lang="ja-JP" altLang="en-US" sz="1600" dirty="0" smtClean="0"/>
              <a:t>円から</a:t>
            </a:r>
            <a:r>
              <a:rPr lang="en-US" altLang="ja-JP" sz="1600" dirty="0" smtClean="0"/>
              <a:t>179</a:t>
            </a:r>
            <a:r>
              <a:rPr lang="ja-JP" altLang="en-US" sz="1600" dirty="0" smtClean="0"/>
              <a:t>万円に大きく値上げした。</a:t>
            </a:r>
            <a:endParaRPr lang="en-US" altLang="ja-JP" sz="1600" dirty="0" smtClean="0"/>
          </a:p>
          <a:p>
            <a:r>
              <a:rPr lang="ja-JP" altLang="en-US" sz="1600" dirty="0" smtClean="0"/>
              <a:t>にもかかわらず、中古車の下げ幅は以前より拡大していることから、</a:t>
            </a:r>
            <a:r>
              <a:rPr lang="ja-JP" altLang="en-US" sz="1600" dirty="0" smtClean="0">
                <a:solidFill>
                  <a:srgbClr val="FF0000"/>
                </a:solidFill>
              </a:rPr>
              <a:t>実態上はもっと大きく相場を落としている</a:t>
            </a:r>
            <a:r>
              <a:rPr lang="ja-JP" altLang="en-US" sz="1600" dirty="0" smtClean="0"/>
              <a:t>と考えることもできる。</a:t>
            </a:r>
            <a:r>
              <a:rPr lang="ja-JP" altLang="en-US" sz="1600" dirty="0"/>
              <a:t>　</a:t>
            </a:r>
            <a:endParaRPr lang="en-US" altLang="ja-JP" sz="1600" dirty="0"/>
          </a:p>
        </p:txBody>
      </p:sp>
      <p:sp>
        <p:nvSpPr>
          <p:cNvPr id="7" name="左カーブ矢印 6"/>
          <p:cNvSpPr/>
          <p:nvPr/>
        </p:nvSpPr>
        <p:spPr>
          <a:xfrm>
            <a:off x="8100392" y="4754559"/>
            <a:ext cx="720080" cy="925393"/>
          </a:xfrm>
          <a:prstGeom prst="curvedLeftArrow">
            <a:avLst>
              <a:gd name="adj1" fmla="val 17313"/>
              <a:gd name="adj2" fmla="val 50000"/>
              <a:gd name="adj3" fmla="val 18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78625" y="5002966"/>
            <a:ext cx="146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00FF"/>
                </a:solidFill>
              </a:rPr>
              <a:t>下げ幅拡大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59554"/>
            <a:ext cx="4777903" cy="309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7" y="260648"/>
            <a:ext cx="4750494" cy="3356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1330536" y="1661234"/>
            <a:ext cx="180020" cy="1115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187624" y="1938784"/>
            <a:ext cx="214920" cy="2210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9552" y="41490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現在この辺り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発売時期が遅れた</a:t>
            </a:r>
            <a:endParaRPr kumimoji="1" lang="en-US" altLang="ja-JP" dirty="0" smtClean="0"/>
          </a:p>
          <a:p>
            <a:r>
              <a:rPr lang="ja-JP" altLang="en-US" dirty="0" smtClean="0"/>
              <a:t>まだ出揃っていない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前回資料の振り返り②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0112" y="214690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今のところ、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年当時に予想した通りの相場変動となっている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6462221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前回（</a:t>
            </a:r>
            <a:r>
              <a:rPr kumimoji="1" lang="en-US" altLang="ja-JP" sz="1600" dirty="0" smtClean="0"/>
              <a:t>2012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11</a:t>
            </a:r>
            <a:r>
              <a:rPr kumimoji="1" lang="ja-JP" altLang="en-US" sz="1600" dirty="0" smtClean="0"/>
              <a:t>月）報告時資料より抜粋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82044"/>
            <a:ext cx="8667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20272" y="473484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新車値上げ</a:t>
            </a:r>
            <a:endParaRPr kumimoji="1" lang="en-US" altLang="ja-JP" dirty="0" smtClean="0"/>
          </a:p>
          <a:p>
            <a:r>
              <a:rPr lang="ja-JP" altLang="en-US" dirty="0" smtClean="0"/>
              <a:t>値引き減少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7164288" y="3220932"/>
            <a:ext cx="432048" cy="1513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364088" y="53091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新車値引き増加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724128" y="3004908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030808" y="3017460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267744" y="46395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ﾚﾊﾞﾗﾝ需要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347864" y="2821480"/>
            <a:ext cx="1692188" cy="1767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1727684" y="2716878"/>
            <a:ext cx="756084" cy="1872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59932" y="1422068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ｱｷﾞﾗ、ｱｲﾗ発売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35872" y="1052736"/>
            <a:ext cx="130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ﾜｺﾞﾝ</a:t>
            </a:r>
            <a:r>
              <a:rPr lang="en-US" altLang="ja-JP" dirty="0" smtClean="0"/>
              <a:t>R</a:t>
            </a:r>
            <a:r>
              <a:rPr lang="ja-JP" altLang="en-US" dirty="0" smtClean="0"/>
              <a:t>発売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52344" y="1420732"/>
            <a:ext cx="149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ﾌﾞﾘｵ発売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84368" y="10606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GO</a:t>
            </a:r>
            <a:r>
              <a:rPr kumimoji="1" lang="ja-JP" altLang="en-US" dirty="0" smtClean="0"/>
              <a:t>発売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6372200" y="1791400"/>
            <a:ext cx="72008" cy="349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868144" y="1492740"/>
            <a:ext cx="8420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0" idx="2"/>
          </p:cNvCxnSpPr>
          <p:nvPr/>
        </p:nvCxnSpPr>
        <p:spPr>
          <a:xfrm>
            <a:off x="4914038" y="1791400"/>
            <a:ext cx="738082" cy="349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8330912" y="1492740"/>
            <a:ext cx="3455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32041" y="5728875"/>
            <a:ext cx="5125963" cy="827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/>
              <a:t>LCGC</a:t>
            </a:r>
            <a:r>
              <a:rPr lang="ja-JP" altLang="en-US" sz="1600" dirty="0"/>
              <a:t>発売時期と相場を直接関連付けるには無理が</a:t>
            </a:r>
            <a:r>
              <a:rPr lang="ja-JP" altLang="en-US" sz="1600" dirty="0" smtClean="0"/>
              <a:t>ある。</a:t>
            </a:r>
            <a:endParaRPr lang="en-US" altLang="ja-JP" sz="1600" dirty="0"/>
          </a:p>
          <a:p>
            <a:r>
              <a:rPr lang="ja-JP" altLang="en-US" sz="1600" dirty="0" smtClean="0"/>
              <a:t>事前</a:t>
            </a:r>
            <a:r>
              <a:rPr lang="ja-JP" altLang="en-US" sz="1600" dirty="0"/>
              <a:t>情報が出た段階から動き出した</a:t>
            </a:r>
            <a:r>
              <a:rPr lang="ja-JP" altLang="en-US" sz="1600" dirty="0" smtClean="0"/>
              <a:t>と</a:t>
            </a:r>
            <a:r>
              <a:rPr lang="ja-JP" altLang="en-US" sz="1600" dirty="0"/>
              <a:t>考</a:t>
            </a:r>
            <a:r>
              <a:rPr lang="ja-JP" altLang="en-US" sz="1600" dirty="0" smtClean="0"/>
              <a:t>えることは可能。</a:t>
            </a:r>
            <a:endParaRPr lang="en-US" altLang="ja-JP" sz="1600" dirty="0"/>
          </a:p>
        </p:txBody>
      </p:sp>
      <p:sp>
        <p:nvSpPr>
          <p:cNvPr id="28" name="AutoShape 571"/>
          <p:cNvSpPr>
            <a:spLocks noChangeArrowheads="1"/>
          </p:cNvSpPr>
          <p:nvPr/>
        </p:nvSpPr>
        <p:spPr bwMode="auto">
          <a:xfrm>
            <a:off x="0" y="333375"/>
            <a:ext cx="3959932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相場推移とＬＣＧＣ発売時期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/>
              <a:t>値動きはＬＣＧＣだけの影響ではない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新車値上げ 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インフレ　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sz="2400" dirty="0" smtClean="0"/>
              <a:t>新車値引き</a:t>
            </a:r>
            <a:r>
              <a:rPr kumimoji="1" lang="en-US" altLang="ja-JP" sz="2400" dirty="0" smtClean="0"/>
              <a:t>(2013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12</a:t>
            </a:r>
            <a:r>
              <a:rPr kumimoji="1" lang="ja-JP" altLang="en-US" sz="2400" dirty="0" smtClean="0"/>
              <a:t>月時）</a:t>
            </a:r>
            <a:endParaRPr kumimoji="1" lang="ja-JP" altLang="en-US" sz="2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44310"/>
              </p:ext>
            </p:extLst>
          </p:nvPr>
        </p:nvGraphicFramePr>
        <p:xfrm>
          <a:off x="899592" y="1906291"/>
          <a:ext cx="763284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Alphard</a:t>
                      </a:r>
                    </a:p>
                    <a:p>
                      <a:r>
                        <a:rPr kumimoji="1" lang="en-US" altLang="ja-JP" sz="1600" dirty="0" smtClean="0"/>
                        <a:t>2.4G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Avanza</a:t>
                      </a:r>
                    </a:p>
                    <a:p>
                      <a:r>
                        <a:rPr kumimoji="1" lang="en-US" altLang="ja-JP" sz="1600" dirty="0" smtClean="0"/>
                        <a:t>1.3G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Terios</a:t>
                      </a:r>
                    </a:p>
                    <a:p>
                      <a:r>
                        <a:rPr kumimoji="1" lang="en-US" altLang="ja-JP" sz="1600" dirty="0" smtClean="0"/>
                        <a:t>TX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JAZZ</a:t>
                      </a:r>
                    </a:p>
                    <a:p>
                      <a:r>
                        <a:rPr kumimoji="1" lang="en-US" altLang="ja-JP" sz="1600" dirty="0" smtClean="0"/>
                        <a:t>RS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APV</a:t>
                      </a:r>
                    </a:p>
                    <a:p>
                      <a:r>
                        <a:rPr kumimoji="1" lang="en-US" altLang="ja-JP" sz="1600" dirty="0" smtClean="0"/>
                        <a:t>Arena SGX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2013.5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834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165.8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192.5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221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165.6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2014.5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890.5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179.1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208.2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232.5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171.2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前年比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106.8%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108%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108.2%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105.2%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103.4%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841688" y="3574154"/>
            <a:ext cx="3888432" cy="338554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（</a:t>
            </a:r>
            <a:r>
              <a:rPr lang="ja-JP" altLang="en-US" sz="1600" dirty="0"/>
              <a:t>最低</a:t>
            </a:r>
            <a:r>
              <a:rPr lang="ja-JP" altLang="en-US" sz="1600" dirty="0" smtClean="0"/>
              <a:t>賃金</a:t>
            </a:r>
            <a:r>
              <a:rPr lang="en-US" altLang="ja-JP" sz="1600" dirty="0" smtClean="0"/>
              <a:t>1.3</a:t>
            </a:r>
            <a:r>
              <a:rPr lang="ja-JP" altLang="en-US" sz="1600" dirty="0"/>
              <a:t>万円→</a:t>
            </a:r>
            <a:r>
              <a:rPr lang="en-US" altLang="ja-JP" sz="1600" dirty="0"/>
              <a:t>2.4</a:t>
            </a:r>
            <a:r>
              <a:rPr lang="ja-JP" altLang="en-US" sz="1600" dirty="0"/>
              <a:t>万円　</a:t>
            </a:r>
            <a:r>
              <a:rPr lang="en-US" altLang="ja-JP" sz="1600" dirty="0"/>
              <a:t>2</a:t>
            </a:r>
            <a:r>
              <a:rPr lang="ja-JP" altLang="en-US" sz="1600" dirty="0"/>
              <a:t>年で</a:t>
            </a:r>
            <a:r>
              <a:rPr lang="en-US" altLang="ja-JP" sz="1600" dirty="0"/>
              <a:t>186%</a:t>
            </a:r>
            <a:r>
              <a:rPr lang="ja-JP" altLang="en-US" sz="1600" dirty="0" smtClean="0"/>
              <a:t>）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4572000" y="5391461"/>
            <a:ext cx="4114800" cy="1077218"/>
          </a:xfrm>
          <a:prstGeom prst="wedgeRectCallout">
            <a:avLst>
              <a:gd name="adj1" fmla="val -20582"/>
              <a:gd name="adj2" fmla="val 502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600" dirty="0" smtClean="0">
                <a:solidFill>
                  <a:schemeClr val="tx1"/>
                </a:solidFill>
              </a:rPr>
              <a:t>新車値引きを頭金に換算することで、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AVANZA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の新車</a:t>
            </a:r>
            <a:r>
              <a:rPr lang="ja-JP" altLang="en-US" sz="1600" dirty="0" smtClean="0">
                <a:solidFill>
                  <a:schemeClr val="tx1"/>
                </a:solidFill>
              </a:rPr>
              <a:t>は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実質頭金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13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万円で購入可能に。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100</a:t>
            </a:r>
            <a:r>
              <a:rPr lang="ja-JP" altLang="en-US" sz="1600" dirty="0" smtClean="0">
                <a:solidFill>
                  <a:schemeClr val="tx1"/>
                </a:solidFill>
              </a:rPr>
              <a:t>万円の中古車購入の場合は、</a:t>
            </a:r>
            <a:r>
              <a:rPr lang="en-US" altLang="ja-JP" sz="1600" dirty="0" smtClean="0">
                <a:solidFill>
                  <a:schemeClr val="tx1"/>
                </a:solidFill>
              </a:rPr>
              <a:t>20</a:t>
            </a:r>
            <a:r>
              <a:rPr lang="ja-JP" altLang="en-US" sz="1600" dirty="0" smtClean="0">
                <a:solidFill>
                  <a:schemeClr val="tx1"/>
                </a:solidFill>
              </a:rPr>
              <a:t>万円の頭金が必要。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AutoShape 571"/>
          <p:cNvSpPr>
            <a:spLocks noChangeArrowheads="1"/>
          </p:cNvSpPr>
          <p:nvPr/>
        </p:nvSpPr>
        <p:spPr bwMode="auto">
          <a:xfrm>
            <a:off x="0" y="333375"/>
            <a:ext cx="4139952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オークション相場の変動要因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30379"/>
              </p:ext>
            </p:extLst>
          </p:nvPr>
        </p:nvGraphicFramePr>
        <p:xfrm>
          <a:off x="923765" y="4697805"/>
          <a:ext cx="765651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085"/>
                <a:gridCol w="1276085"/>
                <a:gridCol w="1276085"/>
                <a:gridCol w="1276085"/>
                <a:gridCol w="1276085"/>
                <a:gridCol w="1276085"/>
              </a:tblGrid>
              <a:tr h="3346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値引き額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-15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線吹き出し 1 (枠付き) 6"/>
          <p:cNvSpPr/>
          <p:nvPr/>
        </p:nvSpPr>
        <p:spPr>
          <a:xfrm>
            <a:off x="883162" y="5407802"/>
            <a:ext cx="3256790" cy="1077218"/>
          </a:xfrm>
          <a:prstGeom prst="borderCallout1">
            <a:avLst>
              <a:gd name="adj1" fmla="val -2794"/>
              <a:gd name="adj2" fmla="val 58379"/>
              <a:gd name="adj3" fmla="val -37510"/>
              <a:gd name="adj4" fmla="val 602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/>
            <a:r>
              <a:rPr lang="ja-JP" altLang="en-US" sz="1600" dirty="0">
                <a:solidFill>
                  <a:prstClr val="black"/>
                </a:solidFill>
              </a:rPr>
              <a:t>アルファードは値上げ額が</a:t>
            </a:r>
            <a:r>
              <a:rPr lang="ja-JP" altLang="en-US" sz="1600" dirty="0" smtClean="0">
                <a:solidFill>
                  <a:prstClr val="black"/>
                </a:solidFill>
              </a:rPr>
              <a:t>大きいという情報</a:t>
            </a:r>
            <a:r>
              <a:rPr lang="ja-JP" altLang="en-US" sz="1600" dirty="0">
                <a:solidFill>
                  <a:prstClr val="black"/>
                </a:solidFill>
              </a:rPr>
              <a:t>が事前に漏れて</a:t>
            </a:r>
            <a:r>
              <a:rPr lang="ja-JP" altLang="en-US" sz="1600" dirty="0" smtClean="0">
                <a:solidFill>
                  <a:prstClr val="black"/>
                </a:solidFill>
              </a:rPr>
              <a:t>おり、ディーラー</a:t>
            </a:r>
            <a:r>
              <a:rPr lang="ja-JP" altLang="en-US" sz="1600" dirty="0">
                <a:solidFill>
                  <a:prstClr val="black"/>
                </a:solidFill>
              </a:rPr>
              <a:t>が売り渋りして</a:t>
            </a:r>
            <a:r>
              <a:rPr lang="ja-JP" altLang="en-US" sz="1600" dirty="0" smtClean="0">
                <a:solidFill>
                  <a:prstClr val="black"/>
                </a:solidFill>
              </a:rPr>
              <a:t>いた。（</a:t>
            </a:r>
            <a:r>
              <a:rPr lang="ja-JP" altLang="en-US" sz="1600" dirty="0">
                <a:solidFill>
                  <a:prstClr val="black"/>
                </a:solidFill>
              </a:rPr>
              <a:t>売ってもらえないとの</a:t>
            </a:r>
            <a:r>
              <a:rPr lang="ja-JP" altLang="en-US" sz="1600" dirty="0" smtClean="0">
                <a:solidFill>
                  <a:prstClr val="black"/>
                </a:solidFill>
              </a:rPr>
              <a:t>声も）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 flipV="1">
            <a:off x="4103948" y="5013176"/>
            <a:ext cx="468052" cy="72008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020683" y="1556792"/>
            <a:ext cx="7632848" cy="338554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→</a:t>
            </a:r>
            <a:r>
              <a:rPr lang="ja-JP" altLang="en-US" sz="1600" dirty="0" smtClean="0">
                <a:solidFill>
                  <a:srgbClr val="FF0000"/>
                </a:solidFill>
              </a:rPr>
              <a:t>新車値上げ時は中古車相場も「つれ高」傾向となる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98775" y="4365104"/>
            <a:ext cx="4511758" cy="338554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→新車値引きは中古車相場を下げる要因のひとつ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353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角丸四角形吹き出し 6"/>
          <p:cNvSpPr/>
          <p:nvPr/>
        </p:nvSpPr>
        <p:spPr>
          <a:xfrm>
            <a:off x="7157384" y="908719"/>
            <a:ext cx="1584176" cy="86409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98246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待てない人</a:t>
            </a:r>
            <a:r>
              <a:rPr lang="ja-JP" altLang="en-US" sz="1600" dirty="0" smtClean="0"/>
              <a:t>が</a:t>
            </a:r>
            <a:endParaRPr lang="en-US" altLang="ja-JP" sz="1600" dirty="0" smtClean="0"/>
          </a:p>
          <a:p>
            <a:r>
              <a:rPr lang="ja-JP" altLang="en-US" sz="1600" dirty="0" smtClean="0"/>
              <a:t>良質中古車へ</a:t>
            </a:r>
            <a:endParaRPr kumimoji="1" lang="ja-JP" altLang="en-US" sz="16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164288" y="2056874"/>
            <a:ext cx="1584176" cy="86409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467544" y="4017838"/>
            <a:ext cx="1584176" cy="86409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57384" y="21328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現状ではややｵｰﾊﾞｰｽﾍﾟｯｸ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872" y="401783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値引き額は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頭金に換算できる</a:t>
            </a:r>
            <a:endParaRPr kumimoji="1" lang="ja-JP" altLang="en-US" sz="1600" dirty="0"/>
          </a:p>
        </p:txBody>
      </p:sp>
      <p:sp>
        <p:nvSpPr>
          <p:cNvPr id="12" name="AutoShape 571"/>
          <p:cNvSpPr>
            <a:spLocks noChangeArrowheads="1"/>
          </p:cNvSpPr>
          <p:nvPr/>
        </p:nvSpPr>
        <p:spPr bwMode="auto">
          <a:xfrm>
            <a:off x="0" y="333375"/>
            <a:ext cx="3851920" cy="485775"/>
          </a:xfrm>
          <a:prstGeom prst="homePlate">
            <a:avLst>
              <a:gd name="adj" fmla="val 2273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今回の相場下落までの流れ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7184808" y="3140968"/>
            <a:ext cx="1584176" cy="86409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新車も需給バランスで実売相場は変わる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579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1028</Words>
  <Application>Microsoft Office PowerPoint</Application>
  <PresentationFormat>画面に合わせる (4:3)</PresentationFormat>
  <Paragraphs>301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PowerPoint プレゼンテーション</vt:lpstr>
      <vt:lpstr>ＬＣＧＣは新たな市場を開拓したのか？ ＬＣＧＣは既存車種を食っただけなのか？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質疑応答</vt:lpstr>
      <vt:lpstr>About us</vt:lpstr>
      <vt:lpstr>Market Price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LCGCと中古車マーケット</dc:title>
  <dc:creator>User</dc:creator>
  <cp:lastModifiedBy>fmvuser</cp:lastModifiedBy>
  <cp:revision>120</cp:revision>
  <dcterms:created xsi:type="dcterms:W3CDTF">2014-06-12T10:14:26Z</dcterms:created>
  <dcterms:modified xsi:type="dcterms:W3CDTF">2014-07-11T01:32:07Z</dcterms:modified>
</cp:coreProperties>
</file>